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77" r:id="rId2"/>
    <p:sldId id="380" r:id="rId3"/>
    <p:sldId id="384" r:id="rId4"/>
    <p:sldId id="257" r:id="rId5"/>
    <p:sldId id="414" r:id="rId6"/>
    <p:sldId id="389" r:id="rId7"/>
    <p:sldId id="301" r:id="rId8"/>
    <p:sldId id="379" r:id="rId9"/>
    <p:sldId id="402" r:id="rId10"/>
    <p:sldId id="413" r:id="rId11"/>
    <p:sldId id="41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varScale="1">
        <p:scale>
          <a:sx n="86" d="100"/>
          <a:sy n="86" d="100"/>
        </p:scale>
        <p:origin x="48" y="123"/>
      </p:cViewPr>
      <p:guideLst/>
    </p:cSldViewPr>
  </p:slideViewPr>
  <p:notesTextViewPr>
    <p:cViewPr>
      <p:scale>
        <a:sx n="1" d="1"/>
        <a:sy n="1" d="1"/>
      </p:scale>
      <p:origin x="0" y="0"/>
    </p:cViewPr>
  </p:notesTextViewPr>
  <p:sorterViewPr>
    <p:cViewPr varScale="1">
      <p:scale>
        <a:sx n="100" d="100"/>
        <a:sy n="100" d="100"/>
      </p:scale>
      <p:origin x="0" y="-169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C255F-F6A1-4504-882C-2BDF820E4126}" type="datetimeFigureOut">
              <a:rPr lang="en-GB" smtClean="0"/>
              <a:t>18/11/2019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3DCF21-6C37-45E3-990D-73834CCCD0FE}" type="slidenum">
              <a:rPr lang="en-GB" smtClean="0"/>
              <a:t>‹#›</a:t>
            </a:fld>
            <a:endParaRPr lang="en-GB"/>
          </a:p>
        </p:txBody>
      </p:sp>
    </p:spTree>
    <p:extLst>
      <p:ext uri="{BB962C8B-B14F-4D97-AF65-F5344CB8AC3E}">
        <p14:creationId xmlns:p14="http://schemas.microsoft.com/office/powerpoint/2010/main" val="3208533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89290-829D-41D0-BE0D-56FA043D89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F37D0BC-A0F0-4327-B5B6-C6C6A76102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A11174C-5BBF-48C0-8B3E-E1DFA86D693B}"/>
              </a:ext>
            </a:extLst>
          </p:cNvPr>
          <p:cNvSpPr>
            <a:spLocks noGrp="1"/>
          </p:cNvSpPr>
          <p:nvPr>
            <p:ph type="dt" sz="half" idx="10"/>
          </p:nvPr>
        </p:nvSpPr>
        <p:spPr/>
        <p:txBody>
          <a:bodyPr/>
          <a:lstStyle/>
          <a:p>
            <a:fld id="{923366D8-ED9D-4907-87E3-4BCC95A44E9D}" type="datetimeFigureOut">
              <a:rPr lang="en-GB" smtClean="0"/>
              <a:t>18/11/2019</a:t>
            </a:fld>
            <a:endParaRPr lang="en-GB"/>
          </a:p>
        </p:txBody>
      </p:sp>
      <p:sp>
        <p:nvSpPr>
          <p:cNvPr id="5" name="Footer Placeholder 4">
            <a:extLst>
              <a:ext uri="{FF2B5EF4-FFF2-40B4-BE49-F238E27FC236}">
                <a16:creationId xmlns:a16="http://schemas.microsoft.com/office/drawing/2014/main" id="{C0BD0EA7-469C-4EBC-BE66-0703F81B9A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3DA22F-0F28-435B-B28D-A34F97DFE552}"/>
              </a:ext>
            </a:extLst>
          </p:cNvPr>
          <p:cNvSpPr>
            <a:spLocks noGrp="1"/>
          </p:cNvSpPr>
          <p:nvPr>
            <p:ph type="sldNum" sz="quarter" idx="12"/>
          </p:nvPr>
        </p:nvSpPr>
        <p:spPr/>
        <p:txBody>
          <a:bodyPr/>
          <a:lstStyle/>
          <a:p>
            <a:fld id="{2FEE2DDB-F586-4AB9-A91C-1D2CD5A331F1}" type="slidenum">
              <a:rPr lang="en-GB" smtClean="0"/>
              <a:t>‹#›</a:t>
            </a:fld>
            <a:endParaRPr lang="en-GB"/>
          </a:p>
        </p:txBody>
      </p:sp>
    </p:spTree>
    <p:extLst>
      <p:ext uri="{BB962C8B-B14F-4D97-AF65-F5344CB8AC3E}">
        <p14:creationId xmlns:p14="http://schemas.microsoft.com/office/powerpoint/2010/main" val="4163424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0E51-C71D-40D6-885B-C0947D051A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1C76E1-130E-460A-9692-5EADC6BB280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AFA090-89F7-4616-8A28-5496EF8B1179}"/>
              </a:ext>
            </a:extLst>
          </p:cNvPr>
          <p:cNvSpPr>
            <a:spLocks noGrp="1"/>
          </p:cNvSpPr>
          <p:nvPr>
            <p:ph type="dt" sz="half" idx="10"/>
          </p:nvPr>
        </p:nvSpPr>
        <p:spPr/>
        <p:txBody>
          <a:bodyPr/>
          <a:lstStyle/>
          <a:p>
            <a:fld id="{923366D8-ED9D-4907-87E3-4BCC95A44E9D}" type="datetimeFigureOut">
              <a:rPr lang="en-GB" smtClean="0"/>
              <a:t>18/11/2019</a:t>
            </a:fld>
            <a:endParaRPr lang="en-GB"/>
          </a:p>
        </p:txBody>
      </p:sp>
      <p:sp>
        <p:nvSpPr>
          <p:cNvPr id="5" name="Footer Placeholder 4">
            <a:extLst>
              <a:ext uri="{FF2B5EF4-FFF2-40B4-BE49-F238E27FC236}">
                <a16:creationId xmlns:a16="http://schemas.microsoft.com/office/drawing/2014/main" id="{B0D7F9FF-6AB8-4A28-9BEC-DE24CDDE4F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74D74F-8C60-463C-9874-84184F0FD1BA}"/>
              </a:ext>
            </a:extLst>
          </p:cNvPr>
          <p:cNvSpPr>
            <a:spLocks noGrp="1"/>
          </p:cNvSpPr>
          <p:nvPr>
            <p:ph type="sldNum" sz="quarter" idx="12"/>
          </p:nvPr>
        </p:nvSpPr>
        <p:spPr/>
        <p:txBody>
          <a:bodyPr/>
          <a:lstStyle/>
          <a:p>
            <a:fld id="{2FEE2DDB-F586-4AB9-A91C-1D2CD5A331F1}" type="slidenum">
              <a:rPr lang="en-GB" smtClean="0"/>
              <a:t>‹#›</a:t>
            </a:fld>
            <a:endParaRPr lang="en-GB"/>
          </a:p>
        </p:txBody>
      </p:sp>
    </p:spTree>
    <p:extLst>
      <p:ext uri="{BB962C8B-B14F-4D97-AF65-F5344CB8AC3E}">
        <p14:creationId xmlns:p14="http://schemas.microsoft.com/office/powerpoint/2010/main" val="213340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6BB5E-EDD4-4D28-B114-5A763B98E4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9ACCE3-7F7B-42A6-BE05-A64501501E9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54C5B0-2E4E-45E9-8680-5E925AEBAA11}"/>
              </a:ext>
            </a:extLst>
          </p:cNvPr>
          <p:cNvSpPr>
            <a:spLocks noGrp="1"/>
          </p:cNvSpPr>
          <p:nvPr>
            <p:ph type="dt" sz="half" idx="10"/>
          </p:nvPr>
        </p:nvSpPr>
        <p:spPr/>
        <p:txBody>
          <a:bodyPr/>
          <a:lstStyle/>
          <a:p>
            <a:fld id="{923366D8-ED9D-4907-87E3-4BCC95A44E9D}" type="datetimeFigureOut">
              <a:rPr lang="en-GB" smtClean="0"/>
              <a:t>18/11/2019</a:t>
            </a:fld>
            <a:endParaRPr lang="en-GB"/>
          </a:p>
        </p:txBody>
      </p:sp>
      <p:sp>
        <p:nvSpPr>
          <p:cNvPr id="5" name="Footer Placeholder 4">
            <a:extLst>
              <a:ext uri="{FF2B5EF4-FFF2-40B4-BE49-F238E27FC236}">
                <a16:creationId xmlns:a16="http://schemas.microsoft.com/office/drawing/2014/main" id="{BEAEFF4C-2838-4360-B217-92A2CA70A5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1D6C8A-212A-4189-92FD-4C5BC0DF0930}"/>
              </a:ext>
            </a:extLst>
          </p:cNvPr>
          <p:cNvSpPr>
            <a:spLocks noGrp="1"/>
          </p:cNvSpPr>
          <p:nvPr>
            <p:ph type="sldNum" sz="quarter" idx="12"/>
          </p:nvPr>
        </p:nvSpPr>
        <p:spPr/>
        <p:txBody>
          <a:bodyPr/>
          <a:lstStyle/>
          <a:p>
            <a:fld id="{2FEE2DDB-F586-4AB9-A91C-1D2CD5A331F1}" type="slidenum">
              <a:rPr lang="en-GB" smtClean="0"/>
              <a:t>‹#›</a:t>
            </a:fld>
            <a:endParaRPr lang="en-GB"/>
          </a:p>
        </p:txBody>
      </p:sp>
    </p:spTree>
    <p:extLst>
      <p:ext uri="{BB962C8B-B14F-4D97-AF65-F5344CB8AC3E}">
        <p14:creationId xmlns:p14="http://schemas.microsoft.com/office/powerpoint/2010/main" val="254795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CF2B8-7E13-4BC5-A8B5-D97F1F9462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08D7DD-5B14-4814-909F-704B869BB1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0CD548-C545-45B0-8134-8B3C2740366A}"/>
              </a:ext>
            </a:extLst>
          </p:cNvPr>
          <p:cNvSpPr>
            <a:spLocks noGrp="1"/>
          </p:cNvSpPr>
          <p:nvPr>
            <p:ph type="dt" sz="half" idx="10"/>
          </p:nvPr>
        </p:nvSpPr>
        <p:spPr/>
        <p:txBody>
          <a:bodyPr/>
          <a:lstStyle/>
          <a:p>
            <a:fld id="{923366D8-ED9D-4907-87E3-4BCC95A44E9D}" type="datetimeFigureOut">
              <a:rPr lang="en-GB" smtClean="0"/>
              <a:t>18/11/2019</a:t>
            </a:fld>
            <a:endParaRPr lang="en-GB"/>
          </a:p>
        </p:txBody>
      </p:sp>
      <p:sp>
        <p:nvSpPr>
          <p:cNvPr id="5" name="Footer Placeholder 4">
            <a:extLst>
              <a:ext uri="{FF2B5EF4-FFF2-40B4-BE49-F238E27FC236}">
                <a16:creationId xmlns:a16="http://schemas.microsoft.com/office/drawing/2014/main" id="{69BA2B5A-E1D5-4881-9E1E-2B6DA2239E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50F57D-B81B-4E7A-ABD6-4ABD6E368041}"/>
              </a:ext>
            </a:extLst>
          </p:cNvPr>
          <p:cNvSpPr>
            <a:spLocks noGrp="1"/>
          </p:cNvSpPr>
          <p:nvPr>
            <p:ph type="sldNum" sz="quarter" idx="12"/>
          </p:nvPr>
        </p:nvSpPr>
        <p:spPr/>
        <p:txBody>
          <a:bodyPr/>
          <a:lstStyle/>
          <a:p>
            <a:fld id="{2FEE2DDB-F586-4AB9-A91C-1D2CD5A331F1}" type="slidenum">
              <a:rPr lang="en-GB" smtClean="0"/>
              <a:t>‹#›</a:t>
            </a:fld>
            <a:endParaRPr lang="en-GB"/>
          </a:p>
        </p:txBody>
      </p:sp>
    </p:spTree>
    <p:extLst>
      <p:ext uri="{BB962C8B-B14F-4D97-AF65-F5344CB8AC3E}">
        <p14:creationId xmlns:p14="http://schemas.microsoft.com/office/powerpoint/2010/main" val="1349617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B81D-4827-4EDA-A630-AAE6271C22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52C5CB-DF03-44EA-9E14-EBFAF01002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853E4B6-7011-4A15-9705-F255BE5D024B}"/>
              </a:ext>
            </a:extLst>
          </p:cNvPr>
          <p:cNvSpPr>
            <a:spLocks noGrp="1"/>
          </p:cNvSpPr>
          <p:nvPr>
            <p:ph type="dt" sz="half" idx="10"/>
          </p:nvPr>
        </p:nvSpPr>
        <p:spPr/>
        <p:txBody>
          <a:bodyPr/>
          <a:lstStyle/>
          <a:p>
            <a:fld id="{923366D8-ED9D-4907-87E3-4BCC95A44E9D}" type="datetimeFigureOut">
              <a:rPr lang="en-GB" smtClean="0"/>
              <a:t>18/11/2019</a:t>
            </a:fld>
            <a:endParaRPr lang="en-GB"/>
          </a:p>
        </p:txBody>
      </p:sp>
      <p:sp>
        <p:nvSpPr>
          <p:cNvPr id="5" name="Footer Placeholder 4">
            <a:extLst>
              <a:ext uri="{FF2B5EF4-FFF2-40B4-BE49-F238E27FC236}">
                <a16:creationId xmlns:a16="http://schemas.microsoft.com/office/drawing/2014/main" id="{8F140AA0-F56E-4A82-83E0-0287EE2443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2E5407-4C29-4650-8630-9BF47A202057}"/>
              </a:ext>
            </a:extLst>
          </p:cNvPr>
          <p:cNvSpPr>
            <a:spLocks noGrp="1"/>
          </p:cNvSpPr>
          <p:nvPr>
            <p:ph type="sldNum" sz="quarter" idx="12"/>
          </p:nvPr>
        </p:nvSpPr>
        <p:spPr/>
        <p:txBody>
          <a:bodyPr/>
          <a:lstStyle/>
          <a:p>
            <a:fld id="{2FEE2DDB-F586-4AB9-A91C-1D2CD5A331F1}" type="slidenum">
              <a:rPr lang="en-GB" smtClean="0"/>
              <a:t>‹#›</a:t>
            </a:fld>
            <a:endParaRPr lang="en-GB"/>
          </a:p>
        </p:txBody>
      </p:sp>
    </p:spTree>
    <p:extLst>
      <p:ext uri="{BB962C8B-B14F-4D97-AF65-F5344CB8AC3E}">
        <p14:creationId xmlns:p14="http://schemas.microsoft.com/office/powerpoint/2010/main" val="419572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B5C99-A7B2-46F0-8485-352EABA562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98471B-2FD3-4A4E-86D8-CC87EA6B19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5C0979-6BD4-43D3-84AE-9D4B7A5EF1E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324A77-8EFF-49B8-AD48-18AC345414FD}"/>
              </a:ext>
            </a:extLst>
          </p:cNvPr>
          <p:cNvSpPr>
            <a:spLocks noGrp="1"/>
          </p:cNvSpPr>
          <p:nvPr>
            <p:ph type="dt" sz="half" idx="10"/>
          </p:nvPr>
        </p:nvSpPr>
        <p:spPr/>
        <p:txBody>
          <a:bodyPr/>
          <a:lstStyle/>
          <a:p>
            <a:fld id="{923366D8-ED9D-4907-87E3-4BCC95A44E9D}" type="datetimeFigureOut">
              <a:rPr lang="en-GB" smtClean="0"/>
              <a:t>18/11/2019</a:t>
            </a:fld>
            <a:endParaRPr lang="en-GB"/>
          </a:p>
        </p:txBody>
      </p:sp>
      <p:sp>
        <p:nvSpPr>
          <p:cNvPr id="6" name="Footer Placeholder 5">
            <a:extLst>
              <a:ext uri="{FF2B5EF4-FFF2-40B4-BE49-F238E27FC236}">
                <a16:creationId xmlns:a16="http://schemas.microsoft.com/office/drawing/2014/main" id="{4FC5AE61-BE02-49FB-B68D-027CD5D728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179A4B-D142-4413-B340-1EFD73BA61C6}"/>
              </a:ext>
            </a:extLst>
          </p:cNvPr>
          <p:cNvSpPr>
            <a:spLocks noGrp="1"/>
          </p:cNvSpPr>
          <p:nvPr>
            <p:ph type="sldNum" sz="quarter" idx="12"/>
          </p:nvPr>
        </p:nvSpPr>
        <p:spPr/>
        <p:txBody>
          <a:bodyPr/>
          <a:lstStyle/>
          <a:p>
            <a:fld id="{2FEE2DDB-F586-4AB9-A91C-1D2CD5A331F1}" type="slidenum">
              <a:rPr lang="en-GB" smtClean="0"/>
              <a:t>‹#›</a:t>
            </a:fld>
            <a:endParaRPr lang="en-GB"/>
          </a:p>
        </p:txBody>
      </p:sp>
    </p:spTree>
    <p:extLst>
      <p:ext uri="{BB962C8B-B14F-4D97-AF65-F5344CB8AC3E}">
        <p14:creationId xmlns:p14="http://schemas.microsoft.com/office/powerpoint/2010/main" val="127671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3CCE-1020-4B62-8D3D-0238AD772B6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D63BD5-B950-41D3-B5BF-55F35B0AAE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A3F15C-681F-422F-9AFC-4D48EBDD91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29C881D-065B-4BA1-A622-A7D6F1AE1D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BE6628D-3784-406F-922A-92DB5F7FF55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F4743D-4E1B-4666-8AFC-E4A4E05FAA3F}"/>
              </a:ext>
            </a:extLst>
          </p:cNvPr>
          <p:cNvSpPr>
            <a:spLocks noGrp="1"/>
          </p:cNvSpPr>
          <p:nvPr>
            <p:ph type="dt" sz="half" idx="10"/>
          </p:nvPr>
        </p:nvSpPr>
        <p:spPr/>
        <p:txBody>
          <a:bodyPr/>
          <a:lstStyle/>
          <a:p>
            <a:fld id="{923366D8-ED9D-4907-87E3-4BCC95A44E9D}" type="datetimeFigureOut">
              <a:rPr lang="en-GB" smtClean="0"/>
              <a:t>18/11/2019</a:t>
            </a:fld>
            <a:endParaRPr lang="en-GB"/>
          </a:p>
        </p:txBody>
      </p:sp>
      <p:sp>
        <p:nvSpPr>
          <p:cNvPr id="8" name="Footer Placeholder 7">
            <a:extLst>
              <a:ext uri="{FF2B5EF4-FFF2-40B4-BE49-F238E27FC236}">
                <a16:creationId xmlns:a16="http://schemas.microsoft.com/office/drawing/2014/main" id="{DE4DFC3F-D7B6-41FE-BC5A-BFE5AD40282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99F8129-717F-4B29-82E4-6930719D879C}"/>
              </a:ext>
            </a:extLst>
          </p:cNvPr>
          <p:cNvSpPr>
            <a:spLocks noGrp="1"/>
          </p:cNvSpPr>
          <p:nvPr>
            <p:ph type="sldNum" sz="quarter" idx="12"/>
          </p:nvPr>
        </p:nvSpPr>
        <p:spPr/>
        <p:txBody>
          <a:bodyPr/>
          <a:lstStyle/>
          <a:p>
            <a:fld id="{2FEE2DDB-F586-4AB9-A91C-1D2CD5A331F1}" type="slidenum">
              <a:rPr lang="en-GB" smtClean="0"/>
              <a:t>‹#›</a:t>
            </a:fld>
            <a:endParaRPr lang="en-GB"/>
          </a:p>
        </p:txBody>
      </p:sp>
    </p:spTree>
    <p:extLst>
      <p:ext uri="{BB962C8B-B14F-4D97-AF65-F5344CB8AC3E}">
        <p14:creationId xmlns:p14="http://schemas.microsoft.com/office/powerpoint/2010/main" val="338018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DA311-622F-494D-B5BD-7B6A4DC5D9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9CA7C1B-3A5F-4C40-BB19-3D9C609DC466}"/>
              </a:ext>
            </a:extLst>
          </p:cNvPr>
          <p:cNvSpPr>
            <a:spLocks noGrp="1"/>
          </p:cNvSpPr>
          <p:nvPr>
            <p:ph type="dt" sz="half" idx="10"/>
          </p:nvPr>
        </p:nvSpPr>
        <p:spPr/>
        <p:txBody>
          <a:bodyPr/>
          <a:lstStyle/>
          <a:p>
            <a:fld id="{923366D8-ED9D-4907-87E3-4BCC95A44E9D}" type="datetimeFigureOut">
              <a:rPr lang="en-GB" smtClean="0"/>
              <a:t>18/11/2019</a:t>
            </a:fld>
            <a:endParaRPr lang="en-GB"/>
          </a:p>
        </p:txBody>
      </p:sp>
      <p:sp>
        <p:nvSpPr>
          <p:cNvPr id="4" name="Footer Placeholder 3">
            <a:extLst>
              <a:ext uri="{FF2B5EF4-FFF2-40B4-BE49-F238E27FC236}">
                <a16:creationId xmlns:a16="http://schemas.microsoft.com/office/drawing/2014/main" id="{3E70DF07-C1E1-43B0-B595-C390FEFADA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2243D8-D057-4B0A-A6DA-6CCE284B295F}"/>
              </a:ext>
            </a:extLst>
          </p:cNvPr>
          <p:cNvSpPr>
            <a:spLocks noGrp="1"/>
          </p:cNvSpPr>
          <p:nvPr>
            <p:ph type="sldNum" sz="quarter" idx="12"/>
          </p:nvPr>
        </p:nvSpPr>
        <p:spPr/>
        <p:txBody>
          <a:bodyPr/>
          <a:lstStyle/>
          <a:p>
            <a:fld id="{2FEE2DDB-F586-4AB9-A91C-1D2CD5A331F1}" type="slidenum">
              <a:rPr lang="en-GB" smtClean="0"/>
              <a:t>‹#›</a:t>
            </a:fld>
            <a:endParaRPr lang="en-GB"/>
          </a:p>
        </p:txBody>
      </p:sp>
    </p:spTree>
    <p:extLst>
      <p:ext uri="{BB962C8B-B14F-4D97-AF65-F5344CB8AC3E}">
        <p14:creationId xmlns:p14="http://schemas.microsoft.com/office/powerpoint/2010/main" val="142466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2E7F01-0293-47FC-9FE7-7E087DB25C92}"/>
              </a:ext>
            </a:extLst>
          </p:cNvPr>
          <p:cNvSpPr>
            <a:spLocks noGrp="1"/>
          </p:cNvSpPr>
          <p:nvPr>
            <p:ph type="dt" sz="half" idx="10"/>
          </p:nvPr>
        </p:nvSpPr>
        <p:spPr/>
        <p:txBody>
          <a:bodyPr/>
          <a:lstStyle/>
          <a:p>
            <a:fld id="{923366D8-ED9D-4907-87E3-4BCC95A44E9D}" type="datetimeFigureOut">
              <a:rPr lang="en-GB" smtClean="0"/>
              <a:t>18/11/2019</a:t>
            </a:fld>
            <a:endParaRPr lang="en-GB"/>
          </a:p>
        </p:txBody>
      </p:sp>
      <p:sp>
        <p:nvSpPr>
          <p:cNvPr id="3" name="Footer Placeholder 2">
            <a:extLst>
              <a:ext uri="{FF2B5EF4-FFF2-40B4-BE49-F238E27FC236}">
                <a16:creationId xmlns:a16="http://schemas.microsoft.com/office/drawing/2014/main" id="{9DF15EE3-D1F9-4F69-87BC-386E097E4F9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E31E52-FA50-4404-8AAB-F9FC835F33F0}"/>
              </a:ext>
            </a:extLst>
          </p:cNvPr>
          <p:cNvSpPr>
            <a:spLocks noGrp="1"/>
          </p:cNvSpPr>
          <p:nvPr>
            <p:ph type="sldNum" sz="quarter" idx="12"/>
          </p:nvPr>
        </p:nvSpPr>
        <p:spPr/>
        <p:txBody>
          <a:bodyPr/>
          <a:lstStyle/>
          <a:p>
            <a:fld id="{2FEE2DDB-F586-4AB9-A91C-1D2CD5A331F1}" type="slidenum">
              <a:rPr lang="en-GB" smtClean="0"/>
              <a:t>‹#›</a:t>
            </a:fld>
            <a:endParaRPr lang="en-GB"/>
          </a:p>
        </p:txBody>
      </p:sp>
    </p:spTree>
    <p:extLst>
      <p:ext uri="{BB962C8B-B14F-4D97-AF65-F5344CB8AC3E}">
        <p14:creationId xmlns:p14="http://schemas.microsoft.com/office/powerpoint/2010/main" val="3657099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348E-481A-45F9-B1CD-2BE93A2AC6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7BF8561-21DC-47F8-AD71-C8847F3AB2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4A8F5C1-174A-4C57-894C-2E727DD0D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A5EFFF-C989-498D-BBE3-A3BC9EBACD69}"/>
              </a:ext>
            </a:extLst>
          </p:cNvPr>
          <p:cNvSpPr>
            <a:spLocks noGrp="1"/>
          </p:cNvSpPr>
          <p:nvPr>
            <p:ph type="dt" sz="half" idx="10"/>
          </p:nvPr>
        </p:nvSpPr>
        <p:spPr/>
        <p:txBody>
          <a:bodyPr/>
          <a:lstStyle/>
          <a:p>
            <a:fld id="{923366D8-ED9D-4907-87E3-4BCC95A44E9D}" type="datetimeFigureOut">
              <a:rPr lang="en-GB" smtClean="0"/>
              <a:t>18/11/2019</a:t>
            </a:fld>
            <a:endParaRPr lang="en-GB"/>
          </a:p>
        </p:txBody>
      </p:sp>
      <p:sp>
        <p:nvSpPr>
          <p:cNvPr id="6" name="Footer Placeholder 5">
            <a:extLst>
              <a:ext uri="{FF2B5EF4-FFF2-40B4-BE49-F238E27FC236}">
                <a16:creationId xmlns:a16="http://schemas.microsoft.com/office/drawing/2014/main" id="{97B558B7-BCB9-44A0-9E40-808252D3FB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05D525-5EED-4538-B5A0-98E24375E8A1}"/>
              </a:ext>
            </a:extLst>
          </p:cNvPr>
          <p:cNvSpPr>
            <a:spLocks noGrp="1"/>
          </p:cNvSpPr>
          <p:nvPr>
            <p:ph type="sldNum" sz="quarter" idx="12"/>
          </p:nvPr>
        </p:nvSpPr>
        <p:spPr/>
        <p:txBody>
          <a:bodyPr/>
          <a:lstStyle/>
          <a:p>
            <a:fld id="{2FEE2DDB-F586-4AB9-A91C-1D2CD5A331F1}" type="slidenum">
              <a:rPr lang="en-GB" smtClean="0"/>
              <a:t>‹#›</a:t>
            </a:fld>
            <a:endParaRPr lang="en-GB"/>
          </a:p>
        </p:txBody>
      </p:sp>
    </p:spTree>
    <p:extLst>
      <p:ext uri="{BB962C8B-B14F-4D97-AF65-F5344CB8AC3E}">
        <p14:creationId xmlns:p14="http://schemas.microsoft.com/office/powerpoint/2010/main" val="250826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6158-0E0B-423B-9301-329CFB5B3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1AA62CA-5A28-45BB-AB85-890769E9D8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7D45C0-45FF-48FA-910F-C57C14F89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2F6214-9BCA-4459-9516-90DDFE18A066}"/>
              </a:ext>
            </a:extLst>
          </p:cNvPr>
          <p:cNvSpPr>
            <a:spLocks noGrp="1"/>
          </p:cNvSpPr>
          <p:nvPr>
            <p:ph type="dt" sz="half" idx="10"/>
          </p:nvPr>
        </p:nvSpPr>
        <p:spPr/>
        <p:txBody>
          <a:bodyPr/>
          <a:lstStyle/>
          <a:p>
            <a:fld id="{923366D8-ED9D-4907-87E3-4BCC95A44E9D}" type="datetimeFigureOut">
              <a:rPr lang="en-GB" smtClean="0"/>
              <a:t>18/11/2019</a:t>
            </a:fld>
            <a:endParaRPr lang="en-GB"/>
          </a:p>
        </p:txBody>
      </p:sp>
      <p:sp>
        <p:nvSpPr>
          <p:cNvPr id="6" name="Footer Placeholder 5">
            <a:extLst>
              <a:ext uri="{FF2B5EF4-FFF2-40B4-BE49-F238E27FC236}">
                <a16:creationId xmlns:a16="http://schemas.microsoft.com/office/drawing/2014/main" id="{179C47BD-13BB-4C9E-BEE9-FF3DF36047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A68559-4B92-40B4-A70E-D8B7D683EDAD}"/>
              </a:ext>
            </a:extLst>
          </p:cNvPr>
          <p:cNvSpPr>
            <a:spLocks noGrp="1"/>
          </p:cNvSpPr>
          <p:nvPr>
            <p:ph type="sldNum" sz="quarter" idx="12"/>
          </p:nvPr>
        </p:nvSpPr>
        <p:spPr/>
        <p:txBody>
          <a:bodyPr/>
          <a:lstStyle/>
          <a:p>
            <a:fld id="{2FEE2DDB-F586-4AB9-A91C-1D2CD5A331F1}" type="slidenum">
              <a:rPr lang="en-GB" smtClean="0"/>
              <a:t>‹#›</a:t>
            </a:fld>
            <a:endParaRPr lang="en-GB"/>
          </a:p>
        </p:txBody>
      </p:sp>
    </p:spTree>
    <p:extLst>
      <p:ext uri="{BB962C8B-B14F-4D97-AF65-F5344CB8AC3E}">
        <p14:creationId xmlns:p14="http://schemas.microsoft.com/office/powerpoint/2010/main" val="3846457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8F9CAA-DBE6-4B6A-AFF5-18779A9EE2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A86F7B-8542-4B2A-92CF-EA8847E0EC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8E47C2-0513-493D-A35E-5526DEE570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3366D8-ED9D-4907-87E3-4BCC95A44E9D}" type="datetimeFigureOut">
              <a:rPr lang="en-GB" smtClean="0"/>
              <a:t>18/11/2019</a:t>
            </a:fld>
            <a:endParaRPr lang="en-GB"/>
          </a:p>
        </p:txBody>
      </p:sp>
      <p:sp>
        <p:nvSpPr>
          <p:cNvPr id="5" name="Footer Placeholder 4">
            <a:extLst>
              <a:ext uri="{FF2B5EF4-FFF2-40B4-BE49-F238E27FC236}">
                <a16:creationId xmlns:a16="http://schemas.microsoft.com/office/drawing/2014/main" id="{B8E283AA-34FC-4FD1-BAB4-4CCAB0DCDD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91BBDB2-2582-41D7-BCAC-788EE6AAD2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E2DDB-F586-4AB9-A91C-1D2CD5A331F1}" type="slidenum">
              <a:rPr lang="en-GB" smtClean="0"/>
              <a:t>‹#›</a:t>
            </a:fld>
            <a:endParaRPr lang="en-GB"/>
          </a:p>
        </p:txBody>
      </p:sp>
    </p:spTree>
    <p:extLst>
      <p:ext uri="{BB962C8B-B14F-4D97-AF65-F5344CB8AC3E}">
        <p14:creationId xmlns:p14="http://schemas.microsoft.com/office/powerpoint/2010/main" val="113151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marangos@imperial.ac.uk" TargetMode="External"/><Relationship Id="rId2" Type="http://schemas.openxmlformats.org/officeDocument/2006/relationships/hyperlink" Target="https://www.clf.stfc.ac.uk/Pages/UK-XFEL-Scientific-Case-Consultations.aspx"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image" Target="../media/image1.jpg"/><Relationship Id="rId16"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g"/><Relationship Id="rId15" Type="http://schemas.openxmlformats.org/officeDocument/2006/relationships/image" Target="../media/image1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 Id="rId5" Type="http://schemas.openxmlformats.org/officeDocument/2006/relationships/image" Target="../media/image21.emf"/><Relationship Id="rId4" Type="http://schemas.openxmlformats.org/officeDocument/2006/relationships/image" Target="../media/image20.t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5C97-42D1-482B-8BC1-EEFEE10A0FD4}"/>
              </a:ext>
            </a:extLst>
          </p:cNvPr>
          <p:cNvSpPr>
            <a:spLocks noGrp="1"/>
          </p:cNvSpPr>
          <p:nvPr>
            <p:ph type="title"/>
          </p:nvPr>
        </p:nvSpPr>
        <p:spPr>
          <a:xfrm>
            <a:off x="2301191" y="124353"/>
            <a:ext cx="7589618" cy="1325563"/>
          </a:xfrm>
        </p:spPr>
        <p:txBody>
          <a:bodyPr>
            <a:normAutofit fontScale="90000"/>
          </a:bodyPr>
          <a:lstStyle/>
          <a:p>
            <a:pPr algn="ctr"/>
            <a:r>
              <a:rPr lang="en-GB" sz="4000" b="1" dirty="0">
                <a:latin typeface="+mn-lt"/>
              </a:rPr>
              <a:t>Science Case Update for a </a:t>
            </a:r>
            <a:br>
              <a:rPr lang="en-GB" sz="4000" b="1" dirty="0">
                <a:latin typeface="+mn-lt"/>
              </a:rPr>
            </a:br>
            <a:r>
              <a:rPr lang="en-GB" sz="4000" b="1" dirty="0">
                <a:latin typeface="+mn-lt"/>
              </a:rPr>
              <a:t>UK X-ray Free Electron Laser (UK XFEL)</a:t>
            </a:r>
            <a:br>
              <a:rPr lang="en-GB" dirty="0"/>
            </a:br>
            <a:endParaRPr lang="en-GB" sz="3600" b="1" dirty="0"/>
          </a:p>
        </p:txBody>
      </p:sp>
      <p:sp>
        <p:nvSpPr>
          <p:cNvPr id="3" name="Content Placeholder 2">
            <a:extLst>
              <a:ext uri="{FF2B5EF4-FFF2-40B4-BE49-F238E27FC236}">
                <a16:creationId xmlns:a16="http://schemas.microsoft.com/office/drawing/2014/main" id="{A6834A78-3E21-42CA-AAEC-AE190DEADABD}"/>
              </a:ext>
            </a:extLst>
          </p:cNvPr>
          <p:cNvSpPr>
            <a:spLocks noGrp="1"/>
          </p:cNvSpPr>
          <p:nvPr>
            <p:ph idx="1"/>
          </p:nvPr>
        </p:nvSpPr>
        <p:spPr>
          <a:xfrm>
            <a:off x="838200" y="1408502"/>
            <a:ext cx="10515600" cy="4351338"/>
          </a:xfrm>
        </p:spPr>
        <p:txBody>
          <a:bodyPr>
            <a:normAutofit fontScale="92500" lnSpcReduction="20000"/>
          </a:bodyPr>
          <a:lstStyle/>
          <a:p>
            <a:r>
              <a:rPr lang="en-GB" dirty="0"/>
              <a:t>Commissioned by STFC on behalf of UKRI to be completed by May 2020 to support in consideration of “Mission Need” (CD0)</a:t>
            </a:r>
          </a:p>
          <a:p>
            <a:endParaRPr lang="en-GB" dirty="0"/>
          </a:p>
          <a:p>
            <a:r>
              <a:rPr lang="en-GB" dirty="0"/>
              <a:t>We are seeking to identify scientific opportunities for an X-ray FEL with capabilities at, and beyond, the current state-of-the-art</a:t>
            </a:r>
          </a:p>
          <a:p>
            <a:pPr marL="0" indent="0">
              <a:buNone/>
            </a:pPr>
            <a:endParaRPr lang="en-GB" dirty="0"/>
          </a:p>
          <a:p>
            <a:r>
              <a:rPr lang="en-GB" dirty="0"/>
              <a:t>We need to consider the current science landscape, and the future opportunities that may emerge over the coming decades</a:t>
            </a:r>
          </a:p>
          <a:p>
            <a:endParaRPr lang="en-GB" dirty="0"/>
          </a:p>
          <a:p>
            <a:r>
              <a:rPr lang="en-GB" dirty="0"/>
              <a:t>We are seeking engagement with Academia, UK Government (AWE, Facilities, Research Councils, DSTL), Industry, Learned Societies &amp; Research Charities etc.</a:t>
            </a:r>
          </a:p>
          <a:p>
            <a:pPr marL="0" indent="0">
              <a:buNone/>
            </a:pPr>
            <a:endParaRPr lang="en-GB" dirty="0"/>
          </a:p>
          <a:p>
            <a:pPr marL="0" indent="0">
              <a:buNone/>
            </a:pPr>
            <a:endParaRPr lang="en-GB" dirty="0"/>
          </a:p>
        </p:txBody>
      </p:sp>
      <p:sp>
        <p:nvSpPr>
          <p:cNvPr id="4" name="TextBox 3">
            <a:extLst>
              <a:ext uri="{FF2B5EF4-FFF2-40B4-BE49-F238E27FC236}">
                <a16:creationId xmlns:a16="http://schemas.microsoft.com/office/drawing/2014/main" id="{EEA35B75-08AE-4478-AC7D-A46B91967656}"/>
              </a:ext>
            </a:extLst>
          </p:cNvPr>
          <p:cNvSpPr txBox="1"/>
          <p:nvPr/>
        </p:nvSpPr>
        <p:spPr>
          <a:xfrm>
            <a:off x="783279" y="5810317"/>
            <a:ext cx="10236679" cy="923330"/>
          </a:xfrm>
          <a:prstGeom prst="rect">
            <a:avLst/>
          </a:prstGeom>
          <a:noFill/>
        </p:spPr>
        <p:txBody>
          <a:bodyPr wrap="square" rtlCol="0">
            <a:spAutoFit/>
          </a:bodyPr>
          <a:lstStyle/>
          <a:p>
            <a:pPr algn="ctr"/>
            <a:r>
              <a:rPr lang="en-GB" dirty="0"/>
              <a:t>You can find more project information at:</a:t>
            </a:r>
          </a:p>
          <a:p>
            <a:pPr algn="ctr"/>
            <a:r>
              <a:rPr lang="en-GB" b="1" dirty="0"/>
              <a:t> </a:t>
            </a:r>
            <a:r>
              <a:rPr lang="en-GB" dirty="0"/>
              <a:t> </a:t>
            </a:r>
            <a:r>
              <a:rPr lang="en-GB" u="sng" dirty="0">
                <a:hlinkClick r:id="rId2"/>
              </a:rPr>
              <a:t>https://www.clf.stfc.ac.uk/Pages/UK-XFEL-Scientific-Case-Consultations.aspx</a:t>
            </a:r>
            <a:endParaRPr lang="en-GB" dirty="0"/>
          </a:p>
          <a:p>
            <a:pPr algn="ctr"/>
            <a:r>
              <a:rPr lang="en-GB" dirty="0"/>
              <a:t> Jon Marangos, Imperial College </a:t>
            </a:r>
            <a:r>
              <a:rPr lang="en-GB" dirty="0">
                <a:hlinkClick r:id="rId3"/>
              </a:rPr>
              <a:t>j.marangos@imperial.ac.uk</a:t>
            </a:r>
            <a:r>
              <a:rPr lang="en-GB" dirty="0"/>
              <a:t>   </a:t>
            </a:r>
          </a:p>
        </p:txBody>
      </p:sp>
    </p:spTree>
    <p:extLst>
      <p:ext uri="{BB962C8B-B14F-4D97-AF65-F5344CB8AC3E}">
        <p14:creationId xmlns:p14="http://schemas.microsoft.com/office/powerpoint/2010/main" val="435016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BCAB-40C1-44B1-932E-8C44CD411BA1}"/>
              </a:ext>
            </a:extLst>
          </p:cNvPr>
          <p:cNvSpPr>
            <a:spLocks noGrp="1"/>
          </p:cNvSpPr>
          <p:nvPr>
            <p:ph type="title"/>
          </p:nvPr>
        </p:nvSpPr>
        <p:spPr>
          <a:xfrm>
            <a:off x="838200" y="-78221"/>
            <a:ext cx="10515600" cy="1325563"/>
          </a:xfrm>
        </p:spPr>
        <p:txBody>
          <a:bodyPr>
            <a:normAutofit/>
          </a:bodyPr>
          <a:lstStyle/>
          <a:p>
            <a:pPr algn="ctr"/>
            <a:r>
              <a:rPr lang="en-GB" sz="3600" b="1" dirty="0">
                <a:latin typeface="+mn-lt"/>
              </a:rPr>
              <a:t>Options might include:</a:t>
            </a:r>
          </a:p>
        </p:txBody>
      </p:sp>
      <p:sp>
        <p:nvSpPr>
          <p:cNvPr id="3" name="TextBox 2">
            <a:extLst>
              <a:ext uri="{FF2B5EF4-FFF2-40B4-BE49-F238E27FC236}">
                <a16:creationId xmlns:a16="http://schemas.microsoft.com/office/drawing/2014/main" id="{2A82E19B-F8C4-4665-B0D7-556D50C955C0}"/>
              </a:ext>
            </a:extLst>
          </p:cNvPr>
          <p:cNvSpPr txBox="1"/>
          <p:nvPr/>
        </p:nvSpPr>
        <p:spPr>
          <a:xfrm>
            <a:off x="476596" y="1119446"/>
            <a:ext cx="11615651" cy="5632311"/>
          </a:xfrm>
          <a:prstGeom prst="rect">
            <a:avLst/>
          </a:prstGeom>
          <a:noFill/>
        </p:spPr>
        <p:txBody>
          <a:bodyPr wrap="square" rtlCol="0">
            <a:spAutoFit/>
          </a:bodyPr>
          <a:lstStyle/>
          <a:p>
            <a:pPr marL="342900" indent="-342900">
              <a:buFont typeface="Arial" panose="020B0604020202020204" pitchFamily="34" charset="0"/>
              <a:buChar char="•"/>
            </a:pPr>
            <a:r>
              <a:rPr lang="en-GB" sz="2800" b="1" dirty="0"/>
              <a:t>Build a unique UK XFEL optimised for new capability</a:t>
            </a:r>
          </a:p>
          <a:p>
            <a:pPr marL="342900" indent="-342900">
              <a:buFont typeface="Arial" panose="020B0604020202020204" pitchFamily="34" charset="0"/>
              <a:buChar char="•"/>
            </a:pPr>
            <a:endParaRPr lang="en-GB" sz="2800" b="1" dirty="0"/>
          </a:p>
          <a:p>
            <a:pPr marL="342900" indent="-342900">
              <a:buFont typeface="Arial" panose="020B0604020202020204" pitchFamily="34" charset="0"/>
              <a:buChar char="•"/>
            </a:pPr>
            <a:r>
              <a:rPr lang="en-GB" sz="2800" b="1" dirty="0"/>
              <a:t>Build a UK XFEL providing capacity well beyond 10 years</a:t>
            </a:r>
          </a:p>
          <a:p>
            <a:pPr marL="342900" indent="-342900">
              <a:buFont typeface="Arial" panose="020B0604020202020204" pitchFamily="34" charset="0"/>
              <a:buChar char="•"/>
            </a:pPr>
            <a:endParaRPr lang="en-GB" sz="2800" b="1" dirty="0"/>
          </a:p>
          <a:p>
            <a:pPr marL="342900" indent="-342900">
              <a:buFont typeface="Arial" panose="020B0604020202020204" pitchFamily="34" charset="0"/>
              <a:buChar char="•"/>
            </a:pPr>
            <a:r>
              <a:rPr lang="en-GB" sz="2800" b="1" dirty="0"/>
              <a:t>Invest more in dedicated UK facilities at existing XFELs </a:t>
            </a:r>
          </a:p>
          <a:p>
            <a:pPr marL="342900" indent="-342900">
              <a:buFont typeface="Arial" panose="020B0604020202020204" pitchFamily="34" charset="0"/>
              <a:buChar char="•"/>
            </a:pPr>
            <a:endParaRPr lang="en-GB" sz="2800" b="1" dirty="0"/>
          </a:p>
          <a:p>
            <a:pPr marL="342900" indent="-342900">
              <a:buFont typeface="Arial" panose="020B0604020202020204" pitchFamily="34" charset="0"/>
              <a:buChar char="•"/>
            </a:pPr>
            <a:r>
              <a:rPr lang="en-GB" sz="2800" b="1" dirty="0"/>
              <a:t>Increase investment to support users in exploiting existing opportunities (e.g. long term grant funding schemes, CDT’s, “UK XFEL Institute”)</a:t>
            </a:r>
          </a:p>
          <a:p>
            <a:pPr marL="342900" indent="-342900">
              <a:buFont typeface="Arial" panose="020B0604020202020204" pitchFamily="34" charset="0"/>
              <a:buChar char="•"/>
            </a:pPr>
            <a:endParaRPr lang="en-GB" sz="2800" b="1" dirty="0"/>
          </a:p>
          <a:p>
            <a:pPr marL="342900" indent="-342900">
              <a:buFont typeface="Arial" panose="020B0604020202020204" pitchFamily="34" charset="0"/>
              <a:buChar char="•"/>
            </a:pPr>
            <a:r>
              <a:rPr lang="en-GB" sz="2800" b="1" dirty="0"/>
              <a:t>Extend  activities of existing Life and Physical Sciences Hubs</a:t>
            </a:r>
          </a:p>
          <a:p>
            <a:pPr marL="342900" indent="-342900">
              <a:buFont typeface="Arial" panose="020B0604020202020204" pitchFamily="34" charset="0"/>
              <a:buChar char="•"/>
            </a:pPr>
            <a:endParaRPr lang="en-GB" sz="2800" b="1" dirty="0"/>
          </a:p>
          <a:p>
            <a:pPr marL="342900" indent="-342900">
              <a:buFont typeface="Arial" panose="020B0604020202020204" pitchFamily="34" charset="0"/>
              <a:buChar char="•"/>
            </a:pPr>
            <a:r>
              <a:rPr lang="en-GB" sz="2800" b="1" dirty="0"/>
              <a:t>A combination of the above……</a:t>
            </a:r>
          </a:p>
          <a:p>
            <a:pPr marL="342900" indent="-342900">
              <a:buFont typeface="Arial" panose="020B0604020202020204" pitchFamily="34" charset="0"/>
              <a:buChar char="•"/>
            </a:pPr>
            <a:endParaRPr lang="en-GB" sz="2400" dirty="0"/>
          </a:p>
        </p:txBody>
      </p:sp>
    </p:spTree>
    <p:extLst>
      <p:ext uri="{BB962C8B-B14F-4D97-AF65-F5344CB8AC3E}">
        <p14:creationId xmlns:p14="http://schemas.microsoft.com/office/powerpoint/2010/main" val="391318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164B3-6034-43BB-BC06-66FB38EA0416}"/>
              </a:ext>
            </a:extLst>
          </p:cNvPr>
          <p:cNvSpPr>
            <a:spLocks noGrp="1"/>
          </p:cNvSpPr>
          <p:nvPr>
            <p:ph type="title"/>
          </p:nvPr>
        </p:nvSpPr>
        <p:spPr>
          <a:xfrm>
            <a:off x="838200" y="-344228"/>
            <a:ext cx="10515600" cy="1325563"/>
          </a:xfrm>
        </p:spPr>
        <p:txBody>
          <a:bodyPr>
            <a:normAutofit/>
          </a:bodyPr>
          <a:lstStyle/>
          <a:p>
            <a:pPr algn="ctr"/>
            <a:r>
              <a:rPr lang="en-GB" sz="3200" b="1" dirty="0">
                <a:latin typeface="+mn-lt"/>
              </a:rPr>
              <a:t>Next Steps</a:t>
            </a:r>
          </a:p>
        </p:txBody>
      </p:sp>
      <p:sp>
        <p:nvSpPr>
          <p:cNvPr id="3" name="Content Placeholder 2">
            <a:extLst>
              <a:ext uri="{FF2B5EF4-FFF2-40B4-BE49-F238E27FC236}">
                <a16:creationId xmlns:a16="http://schemas.microsoft.com/office/drawing/2014/main" id="{DADC7ACB-75F7-4898-AFA8-C86672016A04}"/>
              </a:ext>
            </a:extLst>
          </p:cNvPr>
          <p:cNvSpPr>
            <a:spLocks noGrp="1"/>
          </p:cNvSpPr>
          <p:nvPr>
            <p:ph idx="1"/>
          </p:nvPr>
        </p:nvSpPr>
        <p:spPr>
          <a:xfrm>
            <a:off x="838200" y="584256"/>
            <a:ext cx="10838412" cy="5938463"/>
          </a:xfrm>
        </p:spPr>
        <p:txBody>
          <a:bodyPr>
            <a:normAutofit/>
          </a:bodyPr>
          <a:lstStyle/>
          <a:p>
            <a:r>
              <a:rPr lang="en-GB" dirty="0"/>
              <a:t>We start this exercise with an open mind as to the most exciting science that might be prioritised and the accompanying machine specification</a:t>
            </a:r>
          </a:p>
          <a:p>
            <a:r>
              <a:rPr lang="en-GB" dirty="0"/>
              <a:t>We have opened a free format consultation with the UK science and technology community to gather information and ideas</a:t>
            </a:r>
          </a:p>
          <a:p>
            <a:r>
              <a:rPr lang="en-GB" dirty="0"/>
              <a:t>https://www.clf.stfc.ac.uk/Pages/UK-XFEL-science-case.aspx</a:t>
            </a:r>
          </a:p>
          <a:p>
            <a:r>
              <a:rPr lang="en-GB" dirty="0"/>
              <a:t>A science case will be drafted through early 2020 with possibilities for continued input from the UK community</a:t>
            </a:r>
          </a:p>
          <a:p>
            <a:pPr marL="0" indent="0">
              <a:buNone/>
            </a:pPr>
            <a:endParaRPr lang="en-GB" sz="2000" dirty="0"/>
          </a:p>
        </p:txBody>
      </p:sp>
      <p:sp>
        <p:nvSpPr>
          <p:cNvPr id="4" name="Title 1">
            <a:extLst>
              <a:ext uri="{FF2B5EF4-FFF2-40B4-BE49-F238E27FC236}">
                <a16:creationId xmlns:a16="http://schemas.microsoft.com/office/drawing/2014/main" id="{EE948BA0-7C69-409F-A648-DF8B5DD00454}"/>
              </a:ext>
            </a:extLst>
          </p:cNvPr>
          <p:cNvSpPr txBox="1">
            <a:spLocks/>
          </p:cNvSpPr>
          <p:nvPr/>
        </p:nvSpPr>
        <p:spPr>
          <a:xfrm>
            <a:off x="2283229" y="3690852"/>
            <a:ext cx="11815157" cy="29209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1600" dirty="0">
                <a:latin typeface="+mn-lt"/>
              </a:rPr>
            </a:br>
            <a:r>
              <a:rPr lang="en-GB" sz="1600" b="1" dirty="0">
                <a:latin typeface="+mn-lt"/>
              </a:rPr>
              <a:t> </a:t>
            </a:r>
            <a:br>
              <a:rPr lang="en-GB" sz="1600" dirty="0">
                <a:latin typeface="+mn-lt"/>
              </a:rPr>
            </a:br>
            <a:r>
              <a:rPr lang="en-GB" sz="1600" dirty="0">
                <a:latin typeface="+mn-lt"/>
              </a:rPr>
              <a:t> </a:t>
            </a:r>
            <a:r>
              <a:rPr lang="en-GB" sz="2400" b="1" dirty="0">
                <a:latin typeface="+mn-lt"/>
              </a:rPr>
              <a:t>Oct 2</a:t>
            </a:r>
            <a:r>
              <a:rPr lang="en-GB" sz="2400" b="1" baseline="30000" dirty="0">
                <a:latin typeface="+mn-lt"/>
              </a:rPr>
              <a:t>nd</a:t>
            </a:r>
            <a:r>
              <a:rPr lang="en-GB" sz="2400" b="1" dirty="0">
                <a:latin typeface="+mn-lt"/>
              </a:rPr>
              <a:t>     </a:t>
            </a:r>
            <a:r>
              <a:rPr lang="en-GB" sz="2400" b="1" i="1" dirty="0">
                <a:solidFill>
                  <a:schemeClr val="tx1">
                    <a:lumMod val="50000"/>
                    <a:lumOff val="50000"/>
                  </a:schemeClr>
                </a:solidFill>
                <a:latin typeface="+mn-lt"/>
              </a:rPr>
              <a:t>Matter at Extreme Conditions (Edinburgh)</a:t>
            </a:r>
            <a:br>
              <a:rPr lang="en-GB" sz="2400" dirty="0">
                <a:solidFill>
                  <a:schemeClr val="tx1">
                    <a:lumMod val="50000"/>
                    <a:lumOff val="50000"/>
                  </a:schemeClr>
                </a:solidFill>
                <a:latin typeface="+mn-lt"/>
              </a:rPr>
            </a:br>
            <a:r>
              <a:rPr lang="en-GB" sz="2400" b="1" dirty="0">
                <a:latin typeface="+mn-lt"/>
              </a:rPr>
              <a:t> Nov 5</a:t>
            </a:r>
            <a:r>
              <a:rPr lang="en-GB" sz="2400" b="1" baseline="30000" dirty="0">
                <a:latin typeface="+mn-lt"/>
              </a:rPr>
              <a:t>th</a:t>
            </a:r>
            <a:r>
              <a:rPr lang="en-GB" sz="2400" b="1" dirty="0">
                <a:latin typeface="+mn-lt"/>
              </a:rPr>
              <a:t>     </a:t>
            </a:r>
            <a:r>
              <a:rPr lang="en-GB" sz="2400" b="1" i="1" dirty="0">
                <a:solidFill>
                  <a:schemeClr val="tx1">
                    <a:lumMod val="50000"/>
                    <a:lumOff val="50000"/>
                  </a:schemeClr>
                </a:solidFill>
                <a:latin typeface="+mn-lt"/>
              </a:rPr>
              <a:t>Life Sciences (Crick)</a:t>
            </a:r>
            <a:br>
              <a:rPr lang="en-GB" sz="2400" dirty="0">
                <a:solidFill>
                  <a:schemeClr val="tx1">
                    <a:lumMod val="50000"/>
                    <a:lumOff val="50000"/>
                  </a:schemeClr>
                </a:solidFill>
                <a:latin typeface="+mn-lt"/>
              </a:rPr>
            </a:br>
            <a:r>
              <a:rPr lang="en-GB" sz="2400" b="1" dirty="0">
                <a:latin typeface="+mn-lt"/>
              </a:rPr>
              <a:t> Nov 13</a:t>
            </a:r>
            <a:r>
              <a:rPr lang="en-GB" sz="2400" b="1" baseline="30000" dirty="0">
                <a:latin typeface="+mn-lt"/>
              </a:rPr>
              <a:t>th</a:t>
            </a:r>
            <a:r>
              <a:rPr lang="en-GB" sz="2400" b="1" dirty="0">
                <a:latin typeface="+mn-lt"/>
              </a:rPr>
              <a:t>   </a:t>
            </a:r>
            <a:r>
              <a:rPr lang="en-GB" sz="2400" b="1" i="1" dirty="0">
                <a:solidFill>
                  <a:schemeClr val="bg1">
                    <a:lumMod val="50000"/>
                  </a:schemeClr>
                </a:solidFill>
                <a:latin typeface="+mn-lt"/>
              </a:rPr>
              <a:t>Frontiers in Physical Sciences (Imperial)</a:t>
            </a:r>
            <a:br>
              <a:rPr lang="en-GB" sz="2400" dirty="0">
                <a:solidFill>
                  <a:schemeClr val="bg1">
                    <a:lumMod val="50000"/>
                  </a:schemeClr>
                </a:solidFill>
                <a:highlight>
                  <a:srgbClr val="FFFF00"/>
                </a:highlight>
                <a:latin typeface="+mn-lt"/>
              </a:rPr>
            </a:br>
            <a:r>
              <a:rPr lang="en-GB" sz="2400" b="1" dirty="0">
                <a:latin typeface="+mn-lt"/>
              </a:rPr>
              <a:t> Nov 27</a:t>
            </a:r>
            <a:r>
              <a:rPr lang="en-GB" sz="2400" b="1" baseline="30000" dirty="0">
                <a:latin typeface="+mn-lt"/>
              </a:rPr>
              <a:t>th</a:t>
            </a:r>
            <a:r>
              <a:rPr lang="en-GB" sz="2400" b="1" dirty="0">
                <a:latin typeface="+mn-lt"/>
              </a:rPr>
              <a:t>   </a:t>
            </a:r>
            <a:r>
              <a:rPr lang="en-GB" sz="2400" b="1" i="1" dirty="0">
                <a:highlight>
                  <a:srgbClr val="FFFF00"/>
                </a:highlight>
                <a:latin typeface="+mn-lt"/>
              </a:rPr>
              <a:t>Quantum Materials &amp; Nanotechnology (Southampton)</a:t>
            </a:r>
            <a:br>
              <a:rPr lang="en-GB" sz="2400" dirty="0">
                <a:highlight>
                  <a:srgbClr val="FFFF00"/>
                </a:highlight>
                <a:latin typeface="+mn-lt"/>
              </a:rPr>
            </a:br>
            <a:r>
              <a:rPr lang="en-GB" sz="2400" b="1" dirty="0">
                <a:latin typeface="+mn-lt"/>
              </a:rPr>
              <a:t> Dec 4</a:t>
            </a:r>
            <a:r>
              <a:rPr lang="en-GB" sz="2400" b="1" baseline="30000" dirty="0">
                <a:latin typeface="+mn-lt"/>
              </a:rPr>
              <a:t>th      </a:t>
            </a:r>
            <a:r>
              <a:rPr lang="en-GB" sz="2400" b="1" dirty="0">
                <a:latin typeface="+mn-lt"/>
              </a:rPr>
              <a:t>  </a:t>
            </a:r>
            <a:r>
              <a:rPr lang="en-GB" sz="2400" b="1" i="1" dirty="0">
                <a:latin typeface="+mn-lt"/>
              </a:rPr>
              <a:t>X-ray FEL Applications</a:t>
            </a:r>
            <a:r>
              <a:rPr lang="en-GB" sz="2400" b="1" dirty="0">
                <a:latin typeface="+mn-lt"/>
              </a:rPr>
              <a:t> </a:t>
            </a:r>
            <a:r>
              <a:rPr lang="en-GB" sz="2400" b="1" i="1" dirty="0">
                <a:latin typeface="+mn-lt"/>
              </a:rPr>
              <a:t>(Warwick)</a:t>
            </a:r>
            <a:br>
              <a:rPr lang="en-GB" sz="2400" dirty="0">
                <a:latin typeface="+mn-lt"/>
              </a:rPr>
            </a:br>
            <a:r>
              <a:rPr lang="en-GB" sz="2400" b="1" i="1" dirty="0">
                <a:latin typeface="+mn-lt"/>
              </a:rPr>
              <a:t> </a:t>
            </a:r>
            <a:r>
              <a:rPr lang="en-GB" sz="2400" b="1" dirty="0">
                <a:latin typeface="+mn-lt"/>
              </a:rPr>
              <a:t>Dec 11</a:t>
            </a:r>
            <a:r>
              <a:rPr lang="en-GB" sz="2400" b="1" baseline="30000" dirty="0">
                <a:latin typeface="+mn-lt"/>
              </a:rPr>
              <a:t>th</a:t>
            </a:r>
            <a:r>
              <a:rPr lang="en-GB" sz="2400" b="1" dirty="0">
                <a:latin typeface="+mn-lt"/>
              </a:rPr>
              <a:t>    </a:t>
            </a:r>
            <a:r>
              <a:rPr lang="en-GB" sz="2400" b="1" i="1" dirty="0">
                <a:latin typeface="+mn-lt"/>
              </a:rPr>
              <a:t>Chemical Dynamics &amp; Energy (Newcastle)</a:t>
            </a:r>
            <a:br>
              <a:rPr lang="en-GB" sz="2400" dirty="0"/>
            </a:br>
            <a:endParaRPr lang="en-GB" sz="2400" dirty="0"/>
          </a:p>
        </p:txBody>
      </p:sp>
    </p:spTree>
    <p:extLst>
      <p:ext uri="{BB962C8B-B14F-4D97-AF65-F5344CB8AC3E}">
        <p14:creationId xmlns:p14="http://schemas.microsoft.com/office/powerpoint/2010/main" val="220278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E94D-E4D8-4A79-958B-B8E19CA27E79}"/>
              </a:ext>
            </a:extLst>
          </p:cNvPr>
          <p:cNvSpPr>
            <a:spLocks noGrp="1"/>
          </p:cNvSpPr>
          <p:nvPr>
            <p:ph type="title"/>
          </p:nvPr>
        </p:nvSpPr>
        <p:spPr>
          <a:xfrm>
            <a:off x="838200" y="-194598"/>
            <a:ext cx="10515600" cy="1325563"/>
          </a:xfrm>
        </p:spPr>
        <p:txBody>
          <a:bodyPr>
            <a:normAutofit/>
          </a:bodyPr>
          <a:lstStyle/>
          <a:p>
            <a:pPr algn="ctr"/>
            <a:r>
              <a:rPr lang="en-GB" sz="3600" b="1" dirty="0">
                <a:latin typeface="+mn-lt"/>
              </a:rPr>
              <a:t>Science Team</a:t>
            </a:r>
          </a:p>
        </p:txBody>
      </p:sp>
      <p:sp>
        <p:nvSpPr>
          <p:cNvPr id="3" name="Content Placeholder 2">
            <a:extLst>
              <a:ext uri="{FF2B5EF4-FFF2-40B4-BE49-F238E27FC236}">
                <a16:creationId xmlns:a16="http://schemas.microsoft.com/office/drawing/2014/main" id="{0D6B5D79-2AD5-4385-8CEF-EBCCA7C5D96A}"/>
              </a:ext>
            </a:extLst>
          </p:cNvPr>
          <p:cNvSpPr>
            <a:spLocks noGrp="1"/>
          </p:cNvSpPr>
          <p:nvPr>
            <p:ph idx="1"/>
          </p:nvPr>
        </p:nvSpPr>
        <p:spPr>
          <a:xfrm>
            <a:off x="838200" y="678972"/>
            <a:ext cx="10515600" cy="4351338"/>
          </a:xfrm>
        </p:spPr>
        <p:txBody>
          <a:bodyPr>
            <a:normAutofit fontScale="92500"/>
          </a:bodyPr>
          <a:lstStyle/>
          <a:p>
            <a:r>
              <a:rPr lang="en-GB" sz="2600" b="1" dirty="0"/>
              <a:t>Nano/Quantum materials</a:t>
            </a:r>
            <a:r>
              <a:rPr lang="en-GB" sz="2600" dirty="0"/>
              <a:t>: Ian Robinson (UCL/Brookhaven), Anna Regoutz (IC), Marcus Newton (</a:t>
            </a:r>
            <a:r>
              <a:rPr lang="en-GB" sz="2600" dirty="0" err="1"/>
              <a:t>Soton</a:t>
            </a:r>
            <a:r>
              <a:rPr lang="en-GB" sz="2600" dirty="0"/>
              <a:t>), Simon Wall (ICFO)</a:t>
            </a:r>
          </a:p>
          <a:p>
            <a:r>
              <a:rPr lang="en-GB" sz="2600" b="1" dirty="0"/>
              <a:t>Materials/Applications </a:t>
            </a:r>
            <a:r>
              <a:rPr lang="en-GB" sz="2600" dirty="0"/>
              <a:t>: David Rugg (RR), Sven Schroeder (Leeds), David Dye (IC)</a:t>
            </a:r>
          </a:p>
          <a:p>
            <a:r>
              <a:rPr lang="en-GB" sz="2600" b="1" dirty="0"/>
              <a:t>Matter in extreme conditions</a:t>
            </a:r>
            <a:r>
              <a:rPr lang="en-GB" sz="2600" dirty="0"/>
              <a:t>: Andy Higginbotham (York), Andy Comley (AWE), Sam Vinko (Ox), Marco Borghesi (QUB), Malcolm McMahon (Edinburgh), Justin Wark (Ox)</a:t>
            </a:r>
          </a:p>
          <a:p>
            <a:r>
              <a:rPr lang="en-GB" sz="2600" b="1" dirty="0"/>
              <a:t>Life sciences</a:t>
            </a:r>
            <a:r>
              <a:rPr lang="en-GB" sz="2600" dirty="0"/>
              <a:t>: Allen Orville (DLS), Jasper van Thor (IC), Xiaodong Zhang (IC)</a:t>
            </a:r>
          </a:p>
          <a:p>
            <a:r>
              <a:rPr lang="en-GB" sz="2600" b="1" dirty="0"/>
              <a:t>Chemical sciences</a:t>
            </a:r>
            <a:r>
              <a:rPr lang="en-GB" sz="2600" dirty="0"/>
              <a:t>: Julia Weinstein (Sheffield), Russell Minns (</a:t>
            </a:r>
            <a:r>
              <a:rPr lang="en-GB" sz="2600" dirty="0" err="1"/>
              <a:t>Soton</a:t>
            </a:r>
            <a:r>
              <a:rPr lang="en-GB" sz="2600" dirty="0"/>
              <a:t>), Sofia Diaz-Moreno (DLS), Tom Penfold (Newcastle)</a:t>
            </a:r>
          </a:p>
          <a:p>
            <a:r>
              <a:rPr lang="en-GB" sz="2600" b="1" dirty="0"/>
              <a:t>Physical sciences</a:t>
            </a:r>
            <a:r>
              <a:rPr lang="en-GB" sz="2600" dirty="0"/>
              <a:t>: Adam </a:t>
            </a:r>
            <a:r>
              <a:rPr lang="en-GB" sz="2600" dirty="0" err="1"/>
              <a:t>Kirrander</a:t>
            </a:r>
            <a:r>
              <a:rPr lang="en-GB" sz="2600" dirty="0"/>
              <a:t> (Edinburgh), Amelle Zair (KCL), Jason Greenwood (QUB), Jon Marangos (IC)</a:t>
            </a:r>
          </a:p>
          <a:p>
            <a:pPr marL="0" indent="0">
              <a:buNone/>
            </a:pPr>
            <a:endParaRPr lang="en-GB" dirty="0"/>
          </a:p>
        </p:txBody>
      </p:sp>
      <p:grpSp>
        <p:nvGrpSpPr>
          <p:cNvPr id="4" name="Group 3">
            <a:extLst>
              <a:ext uri="{FF2B5EF4-FFF2-40B4-BE49-F238E27FC236}">
                <a16:creationId xmlns:a16="http://schemas.microsoft.com/office/drawing/2014/main" id="{881F0DFF-E04F-46C8-990D-5EEEFEA06703}"/>
              </a:ext>
            </a:extLst>
          </p:cNvPr>
          <p:cNvGrpSpPr/>
          <p:nvPr/>
        </p:nvGrpSpPr>
        <p:grpSpPr>
          <a:xfrm>
            <a:off x="1966113" y="5093292"/>
            <a:ext cx="8087768" cy="1724197"/>
            <a:chOff x="2154535" y="5093292"/>
            <a:chExt cx="8087768" cy="1724197"/>
          </a:xfrm>
        </p:grpSpPr>
        <p:pic>
          <p:nvPicPr>
            <p:cNvPr id="5" name="Picture 4">
              <a:extLst>
                <a:ext uri="{FF2B5EF4-FFF2-40B4-BE49-F238E27FC236}">
                  <a16:creationId xmlns:a16="http://schemas.microsoft.com/office/drawing/2014/main" id="{EF39EB03-A1C8-413A-A6D7-6A468B9FB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5679" y="5118187"/>
              <a:ext cx="658723" cy="760065"/>
            </a:xfrm>
            <a:prstGeom prst="rect">
              <a:avLst/>
            </a:prstGeom>
          </p:spPr>
        </p:pic>
        <p:pic>
          <p:nvPicPr>
            <p:cNvPr id="7" name="Picture 6">
              <a:extLst>
                <a:ext uri="{FF2B5EF4-FFF2-40B4-BE49-F238E27FC236}">
                  <a16:creationId xmlns:a16="http://schemas.microsoft.com/office/drawing/2014/main" id="{74CE4CB6-4769-4850-9B7D-1FDBDD4CC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4635" y="6006055"/>
              <a:ext cx="692338" cy="810542"/>
            </a:xfrm>
            <a:prstGeom prst="rect">
              <a:avLst/>
            </a:prstGeom>
          </p:spPr>
        </p:pic>
        <p:pic>
          <p:nvPicPr>
            <p:cNvPr id="9" name="Picture 8">
              <a:extLst>
                <a:ext uri="{FF2B5EF4-FFF2-40B4-BE49-F238E27FC236}">
                  <a16:creationId xmlns:a16="http://schemas.microsoft.com/office/drawing/2014/main" id="{464E1A37-DD79-4B1A-AF09-BC071AF70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4535" y="6014897"/>
              <a:ext cx="577183" cy="779197"/>
            </a:xfrm>
            <a:prstGeom prst="rect">
              <a:avLst/>
            </a:prstGeom>
          </p:spPr>
        </p:pic>
        <p:pic>
          <p:nvPicPr>
            <p:cNvPr id="11" name="Picture 10">
              <a:extLst>
                <a:ext uri="{FF2B5EF4-FFF2-40B4-BE49-F238E27FC236}">
                  <a16:creationId xmlns:a16="http://schemas.microsoft.com/office/drawing/2014/main" id="{F378D21E-912B-492C-890E-7DF414F2B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3462" y="5093292"/>
              <a:ext cx="631854" cy="844725"/>
            </a:xfrm>
            <a:prstGeom prst="rect">
              <a:avLst/>
            </a:prstGeom>
          </p:spPr>
        </p:pic>
        <p:pic>
          <p:nvPicPr>
            <p:cNvPr id="13" name="Picture 12">
              <a:extLst>
                <a:ext uri="{FF2B5EF4-FFF2-40B4-BE49-F238E27FC236}">
                  <a16:creationId xmlns:a16="http://schemas.microsoft.com/office/drawing/2014/main" id="{EE842A56-ECEE-4429-B1EA-5D4980A32B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7517" y="5110384"/>
              <a:ext cx="648434" cy="810542"/>
            </a:xfrm>
            <a:prstGeom prst="rect">
              <a:avLst/>
            </a:prstGeom>
          </p:spPr>
        </p:pic>
        <p:pic>
          <p:nvPicPr>
            <p:cNvPr id="15" name="Picture 14">
              <a:extLst>
                <a:ext uri="{FF2B5EF4-FFF2-40B4-BE49-F238E27FC236}">
                  <a16:creationId xmlns:a16="http://schemas.microsoft.com/office/drawing/2014/main" id="{EF6CF4CD-0D02-48DB-B88C-FD1F85BFB2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2607" y="5110384"/>
              <a:ext cx="677554" cy="767579"/>
            </a:xfrm>
            <a:prstGeom prst="rect">
              <a:avLst/>
            </a:prstGeom>
          </p:spPr>
        </p:pic>
        <p:pic>
          <p:nvPicPr>
            <p:cNvPr id="17" name="Picture 16">
              <a:extLst>
                <a:ext uri="{FF2B5EF4-FFF2-40B4-BE49-F238E27FC236}">
                  <a16:creationId xmlns:a16="http://schemas.microsoft.com/office/drawing/2014/main" id="{DA567782-7F04-4AE8-9366-510B7A82A1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6817" y="5096809"/>
              <a:ext cx="727375" cy="845784"/>
            </a:xfrm>
            <a:prstGeom prst="rect">
              <a:avLst/>
            </a:prstGeom>
          </p:spPr>
        </p:pic>
        <p:pic>
          <p:nvPicPr>
            <p:cNvPr id="21" name="Picture 20">
              <a:extLst>
                <a:ext uri="{FF2B5EF4-FFF2-40B4-BE49-F238E27FC236}">
                  <a16:creationId xmlns:a16="http://schemas.microsoft.com/office/drawing/2014/main" id="{CA3C0F10-B9E2-4AB3-B59B-68B0F6EBC8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4782" y="5112795"/>
              <a:ext cx="604131" cy="845783"/>
            </a:xfrm>
            <a:prstGeom prst="rect">
              <a:avLst/>
            </a:prstGeom>
          </p:spPr>
        </p:pic>
        <p:pic>
          <p:nvPicPr>
            <p:cNvPr id="23" name="Picture 22">
              <a:extLst>
                <a:ext uri="{FF2B5EF4-FFF2-40B4-BE49-F238E27FC236}">
                  <a16:creationId xmlns:a16="http://schemas.microsoft.com/office/drawing/2014/main" id="{025E94A9-1A1E-4D56-A340-7F924C309E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1588" y="5095216"/>
              <a:ext cx="675388" cy="880941"/>
            </a:xfrm>
            <a:prstGeom prst="rect">
              <a:avLst/>
            </a:prstGeom>
          </p:spPr>
        </p:pic>
        <p:pic>
          <p:nvPicPr>
            <p:cNvPr id="25" name="Picture 24">
              <a:extLst>
                <a:ext uri="{FF2B5EF4-FFF2-40B4-BE49-F238E27FC236}">
                  <a16:creationId xmlns:a16="http://schemas.microsoft.com/office/drawing/2014/main" id="{6D6134C2-A70B-4801-8E93-666BDCB2AF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03814" y="6036439"/>
              <a:ext cx="549406" cy="780158"/>
            </a:xfrm>
            <a:prstGeom prst="rect">
              <a:avLst/>
            </a:prstGeom>
          </p:spPr>
        </p:pic>
        <p:pic>
          <p:nvPicPr>
            <p:cNvPr id="27" name="Picture 26">
              <a:extLst>
                <a:ext uri="{FF2B5EF4-FFF2-40B4-BE49-F238E27FC236}">
                  <a16:creationId xmlns:a16="http://schemas.microsoft.com/office/drawing/2014/main" id="{C759F5B9-EC5B-4A1D-B18F-9928CAF365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6375" y="6036439"/>
              <a:ext cx="605928" cy="758800"/>
            </a:xfrm>
            <a:prstGeom prst="rect">
              <a:avLst/>
            </a:prstGeom>
          </p:spPr>
        </p:pic>
        <p:pic>
          <p:nvPicPr>
            <p:cNvPr id="29" name="Picture 28">
              <a:extLst>
                <a:ext uri="{FF2B5EF4-FFF2-40B4-BE49-F238E27FC236}">
                  <a16:creationId xmlns:a16="http://schemas.microsoft.com/office/drawing/2014/main" id="{982D9056-15DB-43E4-B877-EFB7447715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89932" y="5108171"/>
              <a:ext cx="631856" cy="844726"/>
            </a:xfrm>
            <a:prstGeom prst="rect">
              <a:avLst/>
            </a:prstGeom>
          </p:spPr>
        </p:pic>
        <p:pic>
          <p:nvPicPr>
            <p:cNvPr id="31" name="Picture 30">
              <a:extLst>
                <a:ext uri="{FF2B5EF4-FFF2-40B4-BE49-F238E27FC236}">
                  <a16:creationId xmlns:a16="http://schemas.microsoft.com/office/drawing/2014/main" id="{888F9C00-08A0-4EA3-A221-DF878F457CD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93363" y="6006947"/>
              <a:ext cx="610450" cy="810542"/>
            </a:xfrm>
            <a:prstGeom prst="rect">
              <a:avLst/>
            </a:prstGeom>
          </p:spPr>
        </p:pic>
        <p:pic>
          <p:nvPicPr>
            <p:cNvPr id="33" name="Picture 32">
              <a:extLst>
                <a:ext uri="{FF2B5EF4-FFF2-40B4-BE49-F238E27FC236}">
                  <a16:creationId xmlns:a16="http://schemas.microsoft.com/office/drawing/2014/main" id="{7F97E733-53C4-473D-BFED-CA21D8D3827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2625" y="6006055"/>
              <a:ext cx="569976" cy="762000"/>
            </a:xfrm>
            <a:prstGeom prst="rect">
              <a:avLst/>
            </a:prstGeom>
          </p:spPr>
        </p:pic>
        <p:pic>
          <p:nvPicPr>
            <p:cNvPr id="35" name="Picture 34">
              <a:extLst>
                <a:ext uri="{FF2B5EF4-FFF2-40B4-BE49-F238E27FC236}">
                  <a16:creationId xmlns:a16="http://schemas.microsoft.com/office/drawing/2014/main" id="{CF431884-BFF0-472A-B420-5BAEAB9B90B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43330" y="6050074"/>
              <a:ext cx="715930" cy="708842"/>
            </a:xfrm>
            <a:prstGeom prst="rect">
              <a:avLst/>
            </a:prstGeom>
          </p:spPr>
        </p:pic>
        <p:pic>
          <p:nvPicPr>
            <p:cNvPr id="37" name="Picture 36">
              <a:extLst>
                <a:ext uri="{FF2B5EF4-FFF2-40B4-BE49-F238E27FC236}">
                  <a16:creationId xmlns:a16="http://schemas.microsoft.com/office/drawing/2014/main" id="{4549D477-F2E5-4299-9717-1CC02F0D80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90790" y="6036439"/>
              <a:ext cx="549405" cy="736115"/>
            </a:xfrm>
            <a:prstGeom prst="rect">
              <a:avLst/>
            </a:prstGeom>
          </p:spPr>
        </p:pic>
        <p:pic>
          <p:nvPicPr>
            <p:cNvPr id="39" name="Picture 38">
              <a:extLst>
                <a:ext uri="{FF2B5EF4-FFF2-40B4-BE49-F238E27FC236}">
                  <a16:creationId xmlns:a16="http://schemas.microsoft.com/office/drawing/2014/main" id="{2C4836B9-70CE-4F43-9E4F-EF05DA80D11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00446" y="6036439"/>
              <a:ext cx="708842" cy="708842"/>
            </a:xfrm>
            <a:prstGeom prst="rect">
              <a:avLst/>
            </a:prstGeom>
          </p:spPr>
        </p:pic>
      </p:grpSp>
    </p:spTree>
    <p:extLst>
      <p:ext uri="{BB962C8B-B14F-4D97-AF65-F5344CB8AC3E}">
        <p14:creationId xmlns:p14="http://schemas.microsoft.com/office/powerpoint/2010/main" val="2692577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DA4D40-CE36-41D5-91C2-5B13EFAF34F6}"/>
              </a:ext>
            </a:extLst>
          </p:cNvPr>
          <p:cNvSpPr>
            <a:spLocks noGrp="1"/>
          </p:cNvSpPr>
          <p:nvPr>
            <p:ph type="subTitle" idx="1"/>
          </p:nvPr>
        </p:nvSpPr>
        <p:spPr>
          <a:xfrm>
            <a:off x="1524000" y="1086052"/>
            <a:ext cx="9144000" cy="1655762"/>
          </a:xfrm>
        </p:spPr>
        <p:txBody>
          <a:bodyPr>
            <a:normAutofit fontScale="25000" lnSpcReduction="20000"/>
          </a:bodyPr>
          <a:lstStyle/>
          <a:p>
            <a:pPr algn="l"/>
            <a:r>
              <a:rPr lang="en-GB" sz="11200" b="1" dirty="0"/>
              <a:t>X-ray FELs give bright ultrafast pulses of X-rays that provide the capability for </a:t>
            </a:r>
            <a:r>
              <a:rPr lang="en-GB" sz="11200" b="1" i="1" dirty="0"/>
              <a:t>snap-shot</a:t>
            </a:r>
            <a:r>
              <a:rPr lang="en-GB" sz="11200" b="1" dirty="0"/>
              <a:t> imaging and </a:t>
            </a:r>
            <a:r>
              <a:rPr lang="en-GB" sz="11200" b="1" i="1" dirty="0"/>
              <a:t>time-resolved</a:t>
            </a:r>
            <a:r>
              <a:rPr lang="en-GB" sz="11200" b="1" dirty="0"/>
              <a:t> determination of atomic scale structure and electronic states in matter using </a:t>
            </a:r>
            <a:r>
              <a:rPr lang="en-GB" sz="11200" b="1" i="1" dirty="0"/>
              <a:t>X-ray scattering </a:t>
            </a:r>
            <a:r>
              <a:rPr lang="en-GB" sz="11200" b="1" dirty="0"/>
              <a:t>and </a:t>
            </a:r>
            <a:r>
              <a:rPr lang="en-GB" sz="11200" b="1" i="1" dirty="0"/>
              <a:t>X-ray spectroscopy</a:t>
            </a:r>
          </a:p>
          <a:p>
            <a:pPr algn="l"/>
            <a:endParaRPr lang="en-GB" sz="9600" dirty="0"/>
          </a:p>
          <a:p>
            <a:pPr algn="l"/>
            <a:endParaRPr lang="en-GB" sz="9600" dirty="0"/>
          </a:p>
          <a:p>
            <a:pPr algn="l"/>
            <a:r>
              <a:rPr lang="en-GB" sz="11200" b="1" dirty="0">
                <a:solidFill>
                  <a:schemeClr val="tx2"/>
                </a:solidFill>
              </a:rPr>
              <a:t>This is a unique, incisive, capability that opens a window into </a:t>
            </a:r>
            <a:r>
              <a:rPr lang="en-GB" sz="11200" b="1" i="1" dirty="0">
                <a:solidFill>
                  <a:schemeClr val="tx2"/>
                </a:solidFill>
              </a:rPr>
              <a:t>structure</a:t>
            </a:r>
            <a:r>
              <a:rPr lang="en-GB" sz="11200" b="1" dirty="0">
                <a:solidFill>
                  <a:schemeClr val="tx2"/>
                </a:solidFill>
              </a:rPr>
              <a:t> and </a:t>
            </a:r>
            <a:r>
              <a:rPr lang="en-GB" sz="11200" b="1" i="1" dirty="0">
                <a:solidFill>
                  <a:schemeClr val="tx2"/>
                </a:solidFill>
              </a:rPr>
              <a:t>dynamics</a:t>
            </a:r>
            <a:r>
              <a:rPr lang="en-GB" sz="11200" b="1" dirty="0">
                <a:solidFill>
                  <a:schemeClr val="tx2"/>
                </a:solidFill>
              </a:rPr>
              <a:t> with impact across a wide landscape of science and technology</a:t>
            </a:r>
          </a:p>
          <a:p>
            <a:pPr algn="l"/>
            <a:endParaRPr lang="en-GB" sz="9600" dirty="0"/>
          </a:p>
          <a:p>
            <a:pPr algn="l"/>
            <a:endParaRPr lang="en-GB" sz="9600" dirty="0"/>
          </a:p>
          <a:p>
            <a:pPr algn="l"/>
            <a:r>
              <a:rPr lang="en-GB" sz="11200" b="1" dirty="0">
                <a:solidFill>
                  <a:schemeClr val="accent1"/>
                </a:solidFill>
              </a:rPr>
              <a:t>This is being used alongside other powerful modalities (</a:t>
            </a:r>
            <a:r>
              <a:rPr lang="en-GB" sz="11200" b="1" i="1" dirty="0">
                <a:solidFill>
                  <a:schemeClr val="accent1"/>
                </a:solidFill>
              </a:rPr>
              <a:t>optical (UV-THz), neutron, </a:t>
            </a:r>
            <a:r>
              <a:rPr lang="en-GB" sz="11200" b="1" i="1" dirty="0" err="1">
                <a:solidFill>
                  <a:schemeClr val="accent1"/>
                </a:solidFill>
              </a:rPr>
              <a:t>cryo</a:t>
            </a:r>
            <a:r>
              <a:rPr lang="en-GB" sz="11200" b="1" i="1" dirty="0">
                <a:solidFill>
                  <a:schemeClr val="accent1"/>
                </a:solidFill>
              </a:rPr>
              <a:t> EM, UED, synchrotron X-ray, NMR etc</a:t>
            </a:r>
            <a:r>
              <a:rPr lang="en-GB" sz="11200" b="1" dirty="0">
                <a:solidFill>
                  <a:schemeClr val="accent1"/>
                </a:solidFill>
              </a:rPr>
              <a:t>.) to give us the best tools to probe and control matter </a:t>
            </a:r>
          </a:p>
        </p:txBody>
      </p:sp>
      <p:sp>
        <p:nvSpPr>
          <p:cNvPr id="4" name="TextBox 3">
            <a:extLst>
              <a:ext uri="{FF2B5EF4-FFF2-40B4-BE49-F238E27FC236}">
                <a16:creationId xmlns:a16="http://schemas.microsoft.com/office/drawing/2014/main" id="{1D8958E6-0A1D-4DDA-BE93-CCA4F66CFEE0}"/>
              </a:ext>
            </a:extLst>
          </p:cNvPr>
          <p:cNvSpPr txBox="1"/>
          <p:nvPr/>
        </p:nvSpPr>
        <p:spPr>
          <a:xfrm>
            <a:off x="2992583" y="254923"/>
            <a:ext cx="7825046" cy="584775"/>
          </a:xfrm>
          <a:prstGeom prst="rect">
            <a:avLst/>
          </a:prstGeom>
          <a:noFill/>
        </p:spPr>
        <p:txBody>
          <a:bodyPr wrap="square" rtlCol="0">
            <a:spAutoFit/>
          </a:bodyPr>
          <a:lstStyle/>
          <a:p>
            <a:r>
              <a:rPr lang="en-GB" sz="3200" b="1" dirty="0"/>
              <a:t>Science Opportunities with XFELS</a:t>
            </a:r>
          </a:p>
        </p:txBody>
      </p:sp>
    </p:spTree>
    <p:extLst>
      <p:ext uri="{BB962C8B-B14F-4D97-AF65-F5344CB8AC3E}">
        <p14:creationId xmlns:p14="http://schemas.microsoft.com/office/powerpoint/2010/main" val="20018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E169-BA17-4685-AE78-1E5D5CE3A0F1}"/>
              </a:ext>
            </a:extLst>
          </p:cNvPr>
          <p:cNvSpPr>
            <a:spLocks noGrp="1"/>
          </p:cNvSpPr>
          <p:nvPr>
            <p:ph type="title"/>
          </p:nvPr>
        </p:nvSpPr>
        <p:spPr>
          <a:xfrm>
            <a:off x="989161" y="-269081"/>
            <a:ext cx="10515600" cy="1325563"/>
          </a:xfrm>
        </p:spPr>
        <p:txBody>
          <a:bodyPr>
            <a:normAutofit/>
          </a:bodyPr>
          <a:lstStyle/>
          <a:p>
            <a:pPr algn="ctr"/>
            <a:r>
              <a:rPr lang="en-GB" sz="3200" b="1" dirty="0">
                <a:latin typeface="+mn-lt"/>
              </a:rPr>
              <a:t>Science Opportunities with XFELs</a:t>
            </a:r>
          </a:p>
        </p:txBody>
      </p:sp>
      <p:sp>
        <p:nvSpPr>
          <p:cNvPr id="3" name="TextBox 2">
            <a:extLst>
              <a:ext uri="{FF2B5EF4-FFF2-40B4-BE49-F238E27FC236}">
                <a16:creationId xmlns:a16="http://schemas.microsoft.com/office/drawing/2014/main" id="{4A8D43F0-445F-45F4-8CD2-A08EE9B584A0}"/>
              </a:ext>
            </a:extLst>
          </p:cNvPr>
          <p:cNvSpPr txBox="1"/>
          <p:nvPr/>
        </p:nvSpPr>
        <p:spPr>
          <a:xfrm>
            <a:off x="261952" y="921820"/>
            <a:ext cx="8117279" cy="1015663"/>
          </a:xfrm>
          <a:prstGeom prst="rect">
            <a:avLst/>
          </a:prstGeom>
          <a:noFill/>
        </p:spPr>
        <p:txBody>
          <a:bodyPr wrap="square" rtlCol="0">
            <a:spAutoFit/>
          </a:bodyPr>
          <a:lstStyle/>
          <a:p>
            <a:r>
              <a:rPr lang="en-GB" sz="2000" b="1" dirty="0"/>
              <a:t>Access to structural dynamics: </a:t>
            </a:r>
            <a:r>
              <a:rPr lang="en-GB" sz="2000" dirty="0"/>
              <a:t>Dynamical phenomena can be probed after laser excitation on a time scale down to femtoseconds thus covering electronic dynamics, lattice dynamics and chemical bonds breaking/forming. </a:t>
            </a:r>
          </a:p>
        </p:txBody>
      </p:sp>
      <p:pic>
        <p:nvPicPr>
          <p:cNvPr id="5" name="Picture 4">
            <a:extLst>
              <a:ext uri="{FF2B5EF4-FFF2-40B4-BE49-F238E27FC236}">
                <a16:creationId xmlns:a16="http://schemas.microsoft.com/office/drawing/2014/main" id="{98FD5329-4C38-4142-AC98-A14367F4412E}"/>
              </a:ext>
            </a:extLst>
          </p:cNvPr>
          <p:cNvPicPr>
            <a:picLocks noChangeAspect="1"/>
          </p:cNvPicPr>
          <p:nvPr/>
        </p:nvPicPr>
        <p:blipFill>
          <a:blip r:embed="rId2"/>
          <a:stretch>
            <a:fillRect/>
          </a:stretch>
        </p:blipFill>
        <p:spPr>
          <a:xfrm>
            <a:off x="8363526" y="525396"/>
            <a:ext cx="3525578" cy="2312028"/>
          </a:xfrm>
          <a:prstGeom prst="rect">
            <a:avLst/>
          </a:prstGeom>
        </p:spPr>
      </p:pic>
      <p:sp>
        <p:nvSpPr>
          <p:cNvPr id="7" name="TextBox 6">
            <a:extLst>
              <a:ext uri="{FF2B5EF4-FFF2-40B4-BE49-F238E27FC236}">
                <a16:creationId xmlns:a16="http://schemas.microsoft.com/office/drawing/2014/main" id="{E1138A75-5058-48DE-8060-F6E8BC71EB20}"/>
              </a:ext>
            </a:extLst>
          </p:cNvPr>
          <p:cNvSpPr txBox="1"/>
          <p:nvPr/>
        </p:nvSpPr>
        <p:spPr>
          <a:xfrm>
            <a:off x="2152613" y="2709187"/>
            <a:ext cx="8088296" cy="1015663"/>
          </a:xfrm>
          <a:prstGeom prst="rect">
            <a:avLst/>
          </a:prstGeom>
          <a:noFill/>
        </p:spPr>
        <p:txBody>
          <a:bodyPr wrap="square" rtlCol="0">
            <a:spAutoFit/>
          </a:bodyPr>
          <a:lstStyle/>
          <a:p>
            <a:r>
              <a:rPr lang="en-GB" sz="2000" b="1" dirty="0"/>
              <a:t>Access to transient states: </a:t>
            </a:r>
            <a:r>
              <a:rPr lang="en-GB" sz="2000" dirty="0"/>
              <a:t>Matter can be probed under only transiently attainable conditions of extreme pressure, high E &amp; B fields, high energy density and laser/THz dressing.</a:t>
            </a:r>
          </a:p>
        </p:txBody>
      </p:sp>
      <p:pic>
        <p:nvPicPr>
          <p:cNvPr id="8" name="Picture 7">
            <a:extLst>
              <a:ext uri="{FF2B5EF4-FFF2-40B4-BE49-F238E27FC236}">
                <a16:creationId xmlns:a16="http://schemas.microsoft.com/office/drawing/2014/main" id="{F5F08583-583A-4336-B495-1998E2A3363B}"/>
              </a:ext>
            </a:extLst>
          </p:cNvPr>
          <p:cNvPicPr>
            <a:picLocks noChangeAspect="1"/>
          </p:cNvPicPr>
          <p:nvPr/>
        </p:nvPicPr>
        <p:blipFill>
          <a:blip r:embed="rId3"/>
          <a:stretch>
            <a:fillRect/>
          </a:stretch>
        </p:blipFill>
        <p:spPr>
          <a:xfrm>
            <a:off x="405529" y="2343118"/>
            <a:ext cx="1747084" cy="1937644"/>
          </a:xfrm>
          <a:prstGeom prst="rect">
            <a:avLst/>
          </a:prstGeom>
        </p:spPr>
      </p:pic>
      <p:pic>
        <p:nvPicPr>
          <p:cNvPr id="9" name="Picture 8">
            <a:extLst>
              <a:ext uri="{FF2B5EF4-FFF2-40B4-BE49-F238E27FC236}">
                <a16:creationId xmlns:a16="http://schemas.microsoft.com/office/drawing/2014/main" id="{D68999AA-F082-418F-BC82-289BE1BB9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231" y="3807931"/>
            <a:ext cx="3525578" cy="1721657"/>
          </a:xfrm>
          <a:prstGeom prst="rect">
            <a:avLst/>
          </a:prstGeom>
        </p:spPr>
      </p:pic>
      <p:sp>
        <p:nvSpPr>
          <p:cNvPr id="10" name="TextBox 9">
            <a:extLst>
              <a:ext uri="{FF2B5EF4-FFF2-40B4-BE49-F238E27FC236}">
                <a16:creationId xmlns:a16="http://schemas.microsoft.com/office/drawing/2014/main" id="{D8525D86-B789-4582-8410-F272AF99099B}"/>
              </a:ext>
            </a:extLst>
          </p:cNvPr>
          <p:cNvSpPr txBox="1"/>
          <p:nvPr/>
        </p:nvSpPr>
        <p:spPr>
          <a:xfrm>
            <a:off x="405529" y="4211030"/>
            <a:ext cx="7988097" cy="1015663"/>
          </a:xfrm>
          <a:prstGeom prst="rect">
            <a:avLst/>
          </a:prstGeom>
          <a:noFill/>
        </p:spPr>
        <p:txBody>
          <a:bodyPr wrap="square" rtlCol="0">
            <a:spAutoFit/>
          </a:bodyPr>
          <a:lstStyle/>
          <a:p>
            <a:r>
              <a:rPr lang="en-GB" sz="2000" b="1" dirty="0"/>
              <a:t>New modes of crystallography &amp; nanoscopic imaging: </a:t>
            </a:r>
            <a:r>
              <a:rPr lang="en-GB" sz="2000" dirty="0"/>
              <a:t>For seeing the nanoscopic arrangements relevant to nanotechnology and life-sciences free from radiation damage and adverse effects of sample preparation. </a:t>
            </a:r>
          </a:p>
        </p:txBody>
      </p:sp>
      <p:pic>
        <p:nvPicPr>
          <p:cNvPr id="11" name="Picture 10">
            <a:extLst>
              <a:ext uri="{FF2B5EF4-FFF2-40B4-BE49-F238E27FC236}">
                <a16:creationId xmlns:a16="http://schemas.microsoft.com/office/drawing/2014/main" id="{30131A8F-AA56-4D73-A3DC-2B241B8BDB8D}"/>
              </a:ext>
            </a:extLst>
          </p:cNvPr>
          <p:cNvPicPr>
            <a:picLocks noChangeAspect="1"/>
          </p:cNvPicPr>
          <p:nvPr/>
        </p:nvPicPr>
        <p:blipFill>
          <a:blip r:embed="rId5"/>
          <a:stretch>
            <a:fillRect/>
          </a:stretch>
        </p:blipFill>
        <p:spPr>
          <a:xfrm>
            <a:off x="576397" y="5176590"/>
            <a:ext cx="2388476" cy="1604735"/>
          </a:xfrm>
          <a:prstGeom prst="rect">
            <a:avLst/>
          </a:prstGeom>
        </p:spPr>
      </p:pic>
      <p:sp>
        <p:nvSpPr>
          <p:cNvPr id="12" name="TextBox 11">
            <a:extLst>
              <a:ext uri="{FF2B5EF4-FFF2-40B4-BE49-F238E27FC236}">
                <a16:creationId xmlns:a16="http://schemas.microsoft.com/office/drawing/2014/main" id="{6DFC8627-4E31-4282-9390-DDAAFDFAB2BC}"/>
              </a:ext>
            </a:extLst>
          </p:cNvPr>
          <p:cNvSpPr txBox="1"/>
          <p:nvPr/>
        </p:nvSpPr>
        <p:spPr>
          <a:xfrm>
            <a:off x="3410603" y="5616714"/>
            <a:ext cx="7577003" cy="1015663"/>
          </a:xfrm>
          <a:prstGeom prst="rect">
            <a:avLst/>
          </a:prstGeom>
          <a:noFill/>
        </p:spPr>
        <p:txBody>
          <a:bodyPr wrap="square" rtlCol="0">
            <a:spAutoFit/>
          </a:bodyPr>
          <a:lstStyle/>
          <a:p>
            <a:r>
              <a:rPr lang="en-GB" sz="2000" b="1" dirty="0"/>
              <a:t>Capturing rare events: </a:t>
            </a:r>
            <a:r>
              <a:rPr lang="en-GB" sz="2000" dirty="0"/>
              <a:t>In physical, chemical and biological systems critical processes can proceed through brief rare events (e.g. barrier crossings) arising from intrinsic fluctuations. </a:t>
            </a:r>
          </a:p>
        </p:txBody>
      </p:sp>
    </p:spTree>
    <p:extLst>
      <p:ext uri="{BB962C8B-B14F-4D97-AF65-F5344CB8AC3E}">
        <p14:creationId xmlns:p14="http://schemas.microsoft.com/office/powerpoint/2010/main" val="2802612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EEBDF-94A4-4A13-A760-A4BD3C0E8648}"/>
              </a:ext>
            </a:extLst>
          </p:cNvPr>
          <p:cNvSpPr>
            <a:spLocks noGrp="1"/>
          </p:cNvSpPr>
          <p:nvPr>
            <p:ph type="title"/>
          </p:nvPr>
        </p:nvSpPr>
        <p:spPr>
          <a:xfrm>
            <a:off x="838200" y="-144087"/>
            <a:ext cx="10515600" cy="1325563"/>
          </a:xfrm>
        </p:spPr>
        <p:txBody>
          <a:bodyPr>
            <a:normAutofit/>
          </a:bodyPr>
          <a:lstStyle/>
          <a:p>
            <a:pPr algn="ctr"/>
            <a:r>
              <a:rPr lang="en-GB" sz="3600" b="1" dirty="0">
                <a:latin typeface="+mn-lt"/>
              </a:rPr>
              <a:t>Primary science driver is access to timescales not accessible to other x-ray photon sources</a:t>
            </a:r>
          </a:p>
        </p:txBody>
      </p:sp>
      <p:sp>
        <p:nvSpPr>
          <p:cNvPr id="3" name="Rectangle 2">
            <a:extLst>
              <a:ext uri="{FF2B5EF4-FFF2-40B4-BE49-F238E27FC236}">
                <a16:creationId xmlns:a16="http://schemas.microsoft.com/office/drawing/2014/main" id="{001701D4-2598-4BCB-AA86-EE30F3CB5D4C}"/>
              </a:ext>
            </a:extLst>
          </p:cNvPr>
          <p:cNvSpPr/>
          <p:nvPr/>
        </p:nvSpPr>
        <p:spPr>
          <a:xfrm>
            <a:off x="-44338" y="4873815"/>
            <a:ext cx="980902" cy="92079"/>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18515A66-6D35-46F1-B6E2-6317D47EF263}"/>
              </a:ext>
            </a:extLst>
          </p:cNvPr>
          <p:cNvSpPr/>
          <p:nvPr/>
        </p:nvSpPr>
        <p:spPr>
          <a:xfrm>
            <a:off x="994329" y="4873816"/>
            <a:ext cx="980902" cy="92079"/>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C74F7C8-7512-45BA-9576-9D73B06FB9B2}"/>
              </a:ext>
            </a:extLst>
          </p:cNvPr>
          <p:cNvSpPr/>
          <p:nvPr/>
        </p:nvSpPr>
        <p:spPr>
          <a:xfrm>
            <a:off x="2025960" y="4873816"/>
            <a:ext cx="980902" cy="92079"/>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D94244C-DBB6-4BC6-8E59-01A811E8C021}"/>
              </a:ext>
            </a:extLst>
          </p:cNvPr>
          <p:cNvSpPr/>
          <p:nvPr/>
        </p:nvSpPr>
        <p:spPr>
          <a:xfrm>
            <a:off x="3057591" y="4873816"/>
            <a:ext cx="980902" cy="92079"/>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E063EA0-7E14-446E-B25A-614FACA1CB47}"/>
              </a:ext>
            </a:extLst>
          </p:cNvPr>
          <p:cNvSpPr/>
          <p:nvPr/>
        </p:nvSpPr>
        <p:spPr>
          <a:xfrm>
            <a:off x="4089222" y="4873816"/>
            <a:ext cx="980902" cy="92079"/>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7E50543-028A-4F18-B630-D9C72D286033}"/>
              </a:ext>
            </a:extLst>
          </p:cNvPr>
          <p:cNvSpPr/>
          <p:nvPr/>
        </p:nvSpPr>
        <p:spPr>
          <a:xfrm>
            <a:off x="5118616" y="4880211"/>
            <a:ext cx="980902" cy="92079"/>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FDD16E8-E887-42DA-B43B-E23B9350912C}"/>
              </a:ext>
            </a:extLst>
          </p:cNvPr>
          <p:cNvSpPr/>
          <p:nvPr/>
        </p:nvSpPr>
        <p:spPr>
          <a:xfrm>
            <a:off x="6152484" y="4873816"/>
            <a:ext cx="980902" cy="92079"/>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026F5EC-ADA9-447C-B2BC-55E86A458638}"/>
              </a:ext>
            </a:extLst>
          </p:cNvPr>
          <p:cNvSpPr/>
          <p:nvPr/>
        </p:nvSpPr>
        <p:spPr>
          <a:xfrm>
            <a:off x="7184115" y="4873816"/>
            <a:ext cx="980902" cy="92079"/>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170F70F-C173-4177-BFD6-FA9453054320}"/>
              </a:ext>
            </a:extLst>
          </p:cNvPr>
          <p:cNvSpPr/>
          <p:nvPr/>
        </p:nvSpPr>
        <p:spPr>
          <a:xfrm>
            <a:off x="8211272" y="4873816"/>
            <a:ext cx="980902" cy="92079"/>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94DBE6C-A838-4890-80CA-9C08B3EEF4FA}"/>
              </a:ext>
            </a:extLst>
          </p:cNvPr>
          <p:cNvSpPr/>
          <p:nvPr/>
        </p:nvSpPr>
        <p:spPr>
          <a:xfrm>
            <a:off x="9242903" y="4873816"/>
            <a:ext cx="980902" cy="92079"/>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F727E04-CEF9-4470-8185-3273D10497ED}"/>
              </a:ext>
            </a:extLst>
          </p:cNvPr>
          <p:cNvSpPr/>
          <p:nvPr/>
        </p:nvSpPr>
        <p:spPr>
          <a:xfrm>
            <a:off x="10274534" y="4873816"/>
            <a:ext cx="980902" cy="92079"/>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C520CBC-D4FD-46B1-A0C8-9887C1D88921}"/>
              </a:ext>
            </a:extLst>
          </p:cNvPr>
          <p:cNvSpPr/>
          <p:nvPr/>
        </p:nvSpPr>
        <p:spPr>
          <a:xfrm>
            <a:off x="11306165" y="4873816"/>
            <a:ext cx="980902" cy="92079"/>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EBD97759-B5C9-447A-9A86-64AFA84D48FE}"/>
              </a:ext>
            </a:extLst>
          </p:cNvPr>
          <p:cNvSpPr txBox="1"/>
          <p:nvPr/>
        </p:nvSpPr>
        <p:spPr>
          <a:xfrm>
            <a:off x="579971" y="5057335"/>
            <a:ext cx="907366" cy="369332"/>
          </a:xfrm>
          <a:prstGeom prst="rect">
            <a:avLst/>
          </a:prstGeom>
          <a:noFill/>
        </p:spPr>
        <p:txBody>
          <a:bodyPr wrap="square" rtlCol="0">
            <a:spAutoFit/>
          </a:bodyPr>
          <a:lstStyle/>
          <a:p>
            <a:r>
              <a:rPr lang="en-GB" dirty="0"/>
              <a:t> </a:t>
            </a:r>
            <a:r>
              <a:rPr lang="en-GB" b="1" dirty="0"/>
              <a:t>10</a:t>
            </a:r>
            <a:r>
              <a:rPr lang="en-GB" b="1" baseline="30000" dirty="0"/>
              <a:t>-17</a:t>
            </a:r>
            <a:r>
              <a:rPr lang="en-GB" dirty="0"/>
              <a:t> </a:t>
            </a:r>
          </a:p>
        </p:txBody>
      </p:sp>
      <p:sp>
        <p:nvSpPr>
          <p:cNvPr id="18" name="TextBox 17">
            <a:extLst>
              <a:ext uri="{FF2B5EF4-FFF2-40B4-BE49-F238E27FC236}">
                <a16:creationId xmlns:a16="http://schemas.microsoft.com/office/drawing/2014/main" id="{4A32AE31-7885-4CAF-ADD5-D902F60AA6B6}"/>
              </a:ext>
            </a:extLst>
          </p:cNvPr>
          <p:cNvSpPr txBox="1"/>
          <p:nvPr/>
        </p:nvSpPr>
        <p:spPr>
          <a:xfrm>
            <a:off x="1521548" y="5057335"/>
            <a:ext cx="907366" cy="369332"/>
          </a:xfrm>
          <a:prstGeom prst="rect">
            <a:avLst/>
          </a:prstGeom>
          <a:noFill/>
        </p:spPr>
        <p:txBody>
          <a:bodyPr wrap="square" rtlCol="0">
            <a:spAutoFit/>
          </a:bodyPr>
          <a:lstStyle/>
          <a:p>
            <a:r>
              <a:rPr lang="en-GB" dirty="0"/>
              <a:t> </a:t>
            </a:r>
            <a:r>
              <a:rPr lang="en-GB" b="1" dirty="0"/>
              <a:t>10</a:t>
            </a:r>
            <a:r>
              <a:rPr lang="en-GB" b="1" baseline="30000" dirty="0"/>
              <a:t>-16</a:t>
            </a:r>
            <a:r>
              <a:rPr lang="en-GB" dirty="0"/>
              <a:t> </a:t>
            </a:r>
          </a:p>
        </p:txBody>
      </p:sp>
      <p:sp>
        <p:nvSpPr>
          <p:cNvPr id="19" name="TextBox 18">
            <a:extLst>
              <a:ext uri="{FF2B5EF4-FFF2-40B4-BE49-F238E27FC236}">
                <a16:creationId xmlns:a16="http://schemas.microsoft.com/office/drawing/2014/main" id="{4C6C7848-DFBC-4CEA-8C02-07B44B1C136A}"/>
              </a:ext>
            </a:extLst>
          </p:cNvPr>
          <p:cNvSpPr txBox="1"/>
          <p:nvPr/>
        </p:nvSpPr>
        <p:spPr>
          <a:xfrm>
            <a:off x="2640676" y="5057335"/>
            <a:ext cx="907366" cy="369332"/>
          </a:xfrm>
          <a:prstGeom prst="rect">
            <a:avLst/>
          </a:prstGeom>
          <a:noFill/>
        </p:spPr>
        <p:txBody>
          <a:bodyPr wrap="square" rtlCol="0">
            <a:spAutoFit/>
          </a:bodyPr>
          <a:lstStyle/>
          <a:p>
            <a:r>
              <a:rPr lang="en-GB" dirty="0"/>
              <a:t> </a:t>
            </a:r>
            <a:r>
              <a:rPr lang="en-GB" b="1" dirty="0"/>
              <a:t>10</a:t>
            </a:r>
            <a:r>
              <a:rPr lang="en-GB" b="1" baseline="30000" dirty="0"/>
              <a:t>-15</a:t>
            </a:r>
            <a:r>
              <a:rPr lang="en-GB" dirty="0"/>
              <a:t> </a:t>
            </a:r>
          </a:p>
        </p:txBody>
      </p:sp>
      <p:sp>
        <p:nvSpPr>
          <p:cNvPr id="20" name="TextBox 19">
            <a:extLst>
              <a:ext uri="{FF2B5EF4-FFF2-40B4-BE49-F238E27FC236}">
                <a16:creationId xmlns:a16="http://schemas.microsoft.com/office/drawing/2014/main" id="{F58B2EB5-203B-4838-9CB6-155E752C7EA7}"/>
              </a:ext>
            </a:extLst>
          </p:cNvPr>
          <p:cNvSpPr txBox="1"/>
          <p:nvPr/>
        </p:nvSpPr>
        <p:spPr>
          <a:xfrm>
            <a:off x="3675024" y="5057335"/>
            <a:ext cx="907366" cy="369332"/>
          </a:xfrm>
          <a:prstGeom prst="rect">
            <a:avLst/>
          </a:prstGeom>
          <a:noFill/>
        </p:spPr>
        <p:txBody>
          <a:bodyPr wrap="square" rtlCol="0">
            <a:spAutoFit/>
          </a:bodyPr>
          <a:lstStyle/>
          <a:p>
            <a:r>
              <a:rPr lang="en-GB" dirty="0"/>
              <a:t> </a:t>
            </a:r>
            <a:r>
              <a:rPr lang="en-GB" b="1" dirty="0"/>
              <a:t>10</a:t>
            </a:r>
            <a:r>
              <a:rPr lang="en-GB" b="1" baseline="30000" dirty="0"/>
              <a:t>-14</a:t>
            </a:r>
            <a:r>
              <a:rPr lang="en-GB" dirty="0"/>
              <a:t> </a:t>
            </a:r>
          </a:p>
        </p:txBody>
      </p:sp>
      <p:sp>
        <p:nvSpPr>
          <p:cNvPr id="21" name="TextBox 20">
            <a:extLst>
              <a:ext uri="{FF2B5EF4-FFF2-40B4-BE49-F238E27FC236}">
                <a16:creationId xmlns:a16="http://schemas.microsoft.com/office/drawing/2014/main" id="{D74158C5-7494-4FB6-8CC2-109160794C65}"/>
              </a:ext>
            </a:extLst>
          </p:cNvPr>
          <p:cNvSpPr txBox="1"/>
          <p:nvPr/>
        </p:nvSpPr>
        <p:spPr>
          <a:xfrm>
            <a:off x="4745604" y="5057335"/>
            <a:ext cx="907366" cy="369332"/>
          </a:xfrm>
          <a:prstGeom prst="rect">
            <a:avLst/>
          </a:prstGeom>
          <a:noFill/>
        </p:spPr>
        <p:txBody>
          <a:bodyPr wrap="square" rtlCol="0">
            <a:spAutoFit/>
          </a:bodyPr>
          <a:lstStyle/>
          <a:p>
            <a:r>
              <a:rPr lang="en-GB" dirty="0"/>
              <a:t> </a:t>
            </a:r>
            <a:r>
              <a:rPr lang="en-GB" b="1" dirty="0"/>
              <a:t>10</a:t>
            </a:r>
            <a:r>
              <a:rPr lang="en-GB" b="1" baseline="30000" dirty="0"/>
              <a:t>-13</a:t>
            </a:r>
            <a:r>
              <a:rPr lang="en-GB" dirty="0"/>
              <a:t> </a:t>
            </a:r>
          </a:p>
        </p:txBody>
      </p:sp>
      <p:sp>
        <p:nvSpPr>
          <p:cNvPr id="22" name="TextBox 21">
            <a:extLst>
              <a:ext uri="{FF2B5EF4-FFF2-40B4-BE49-F238E27FC236}">
                <a16:creationId xmlns:a16="http://schemas.microsoft.com/office/drawing/2014/main" id="{33A58FF5-12BF-4AE8-8D95-DBDA6966B10A}"/>
              </a:ext>
            </a:extLst>
          </p:cNvPr>
          <p:cNvSpPr txBox="1"/>
          <p:nvPr/>
        </p:nvSpPr>
        <p:spPr>
          <a:xfrm>
            <a:off x="5736631" y="5057335"/>
            <a:ext cx="907366" cy="369332"/>
          </a:xfrm>
          <a:prstGeom prst="rect">
            <a:avLst/>
          </a:prstGeom>
          <a:noFill/>
        </p:spPr>
        <p:txBody>
          <a:bodyPr wrap="square" rtlCol="0">
            <a:spAutoFit/>
          </a:bodyPr>
          <a:lstStyle/>
          <a:p>
            <a:r>
              <a:rPr lang="en-GB" dirty="0"/>
              <a:t> </a:t>
            </a:r>
            <a:r>
              <a:rPr lang="en-GB" b="1" dirty="0"/>
              <a:t>10</a:t>
            </a:r>
            <a:r>
              <a:rPr lang="en-GB" b="1" baseline="30000" dirty="0"/>
              <a:t>-12</a:t>
            </a:r>
            <a:r>
              <a:rPr lang="en-GB" dirty="0"/>
              <a:t> </a:t>
            </a:r>
          </a:p>
        </p:txBody>
      </p:sp>
      <p:sp>
        <p:nvSpPr>
          <p:cNvPr id="23" name="TextBox 22">
            <a:extLst>
              <a:ext uri="{FF2B5EF4-FFF2-40B4-BE49-F238E27FC236}">
                <a16:creationId xmlns:a16="http://schemas.microsoft.com/office/drawing/2014/main" id="{329D5BA1-1AEA-4E73-BAA7-3B41B63C85AB}"/>
              </a:ext>
            </a:extLst>
          </p:cNvPr>
          <p:cNvSpPr txBox="1"/>
          <p:nvPr/>
        </p:nvSpPr>
        <p:spPr>
          <a:xfrm>
            <a:off x="6730432" y="5057335"/>
            <a:ext cx="907366" cy="369332"/>
          </a:xfrm>
          <a:prstGeom prst="rect">
            <a:avLst/>
          </a:prstGeom>
          <a:noFill/>
        </p:spPr>
        <p:txBody>
          <a:bodyPr wrap="square" rtlCol="0">
            <a:spAutoFit/>
          </a:bodyPr>
          <a:lstStyle/>
          <a:p>
            <a:r>
              <a:rPr lang="en-GB" dirty="0"/>
              <a:t> </a:t>
            </a:r>
            <a:r>
              <a:rPr lang="en-GB" b="1" dirty="0"/>
              <a:t>10</a:t>
            </a:r>
            <a:r>
              <a:rPr lang="en-GB" b="1" baseline="30000" dirty="0"/>
              <a:t>-11</a:t>
            </a:r>
            <a:r>
              <a:rPr lang="en-GB" dirty="0"/>
              <a:t> </a:t>
            </a:r>
          </a:p>
        </p:txBody>
      </p:sp>
      <p:sp>
        <p:nvSpPr>
          <p:cNvPr id="24" name="TextBox 23">
            <a:extLst>
              <a:ext uri="{FF2B5EF4-FFF2-40B4-BE49-F238E27FC236}">
                <a16:creationId xmlns:a16="http://schemas.microsoft.com/office/drawing/2014/main" id="{817E04FE-C692-4DB3-8497-394BD0C7892A}"/>
              </a:ext>
            </a:extLst>
          </p:cNvPr>
          <p:cNvSpPr txBox="1"/>
          <p:nvPr/>
        </p:nvSpPr>
        <p:spPr>
          <a:xfrm>
            <a:off x="7711334" y="5057335"/>
            <a:ext cx="907366" cy="369332"/>
          </a:xfrm>
          <a:prstGeom prst="rect">
            <a:avLst/>
          </a:prstGeom>
          <a:noFill/>
        </p:spPr>
        <p:txBody>
          <a:bodyPr wrap="square" rtlCol="0">
            <a:spAutoFit/>
          </a:bodyPr>
          <a:lstStyle/>
          <a:p>
            <a:r>
              <a:rPr lang="en-GB" dirty="0"/>
              <a:t> </a:t>
            </a:r>
            <a:r>
              <a:rPr lang="en-GB" b="1" dirty="0"/>
              <a:t>10</a:t>
            </a:r>
            <a:r>
              <a:rPr lang="en-GB" b="1" baseline="30000" dirty="0"/>
              <a:t>-10</a:t>
            </a:r>
            <a:r>
              <a:rPr lang="en-GB" dirty="0"/>
              <a:t> </a:t>
            </a:r>
          </a:p>
        </p:txBody>
      </p:sp>
      <p:sp>
        <p:nvSpPr>
          <p:cNvPr id="25" name="TextBox 24">
            <a:extLst>
              <a:ext uri="{FF2B5EF4-FFF2-40B4-BE49-F238E27FC236}">
                <a16:creationId xmlns:a16="http://schemas.microsoft.com/office/drawing/2014/main" id="{32FD7924-46CD-4C23-AD78-A085B2C18BA6}"/>
              </a:ext>
            </a:extLst>
          </p:cNvPr>
          <p:cNvSpPr txBox="1"/>
          <p:nvPr/>
        </p:nvSpPr>
        <p:spPr>
          <a:xfrm>
            <a:off x="8824522" y="5057335"/>
            <a:ext cx="907366" cy="369332"/>
          </a:xfrm>
          <a:prstGeom prst="rect">
            <a:avLst/>
          </a:prstGeom>
          <a:noFill/>
        </p:spPr>
        <p:txBody>
          <a:bodyPr wrap="square" rtlCol="0">
            <a:spAutoFit/>
          </a:bodyPr>
          <a:lstStyle/>
          <a:p>
            <a:r>
              <a:rPr lang="en-GB" dirty="0"/>
              <a:t> </a:t>
            </a:r>
            <a:r>
              <a:rPr lang="en-GB" b="1" dirty="0"/>
              <a:t>10</a:t>
            </a:r>
            <a:r>
              <a:rPr lang="en-GB" b="1" baseline="30000" dirty="0"/>
              <a:t>-9</a:t>
            </a:r>
            <a:r>
              <a:rPr lang="en-GB" dirty="0"/>
              <a:t> </a:t>
            </a:r>
          </a:p>
        </p:txBody>
      </p:sp>
      <p:sp>
        <p:nvSpPr>
          <p:cNvPr id="26" name="TextBox 25">
            <a:extLst>
              <a:ext uri="{FF2B5EF4-FFF2-40B4-BE49-F238E27FC236}">
                <a16:creationId xmlns:a16="http://schemas.microsoft.com/office/drawing/2014/main" id="{75C4ECD6-C828-447F-B0A0-AE2D9001668D}"/>
              </a:ext>
            </a:extLst>
          </p:cNvPr>
          <p:cNvSpPr txBox="1"/>
          <p:nvPr/>
        </p:nvSpPr>
        <p:spPr>
          <a:xfrm>
            <a:off x="9820851" y="5057335"/>
            <a:ext cx="907366" cy="369332"/>
          </a:xfrm>
          <a:prstGeom prst="rect">
            <a:avLst/>
          </a:prstGeom>
          <a:noFill/>
        </p:spPr>
        <p:txBody>
          <a:bodyPr wrap="square" rtlCol="0">
            <a:spAutoFit/>
          </a:bodyPr>
          <a:lstStyle/>
          <a:p>
            <a:r>
              <a:rPr lang="en-GB" dirty="0"/>
              <a:t> </a:t>
            </a:r>
            <a:r>
              <a:rPr lang="en-GB" b="1" dirty="0"/>
              <a:t>10</a:t>
            </a:r>
            <a:r>
              <a:rPr lang="en-GB" b="1" baseline="30000" dirty="0"/>
              <a:t>-8</a:t>
            </a:r>
            <a:r>
              <a:rPr lang="en-GB" dirty="0"/>
              <a:t> </a:t>
            </a:r>
          </a:p>
        </p:txBody>
      </p:sp>
      <p:sp>
        <p:nvSpPr>
          <p:cNvPr id="27" name="TextBox 26">
            <a:extLst>
              <a:ext uri="{FF2B5EF4-FFF2-40B4-BE49-F238E27FC236}">
                <a16:creationId xmlns:a16="http://schemas.microsoft.com/office/drawing/2014/main" id="{4D60911B-CA32-4A45-913D-92030B0BA885}"/>
              </a:ext>
            </a:extLst>
          </p:cNvPr>
          <p:cNvSpPr txBox="1"/>
          <p:nvPr/>
        </p:nvSpPr>
        <p:spPr>
          <a:xfrm>
            <a:off x="10900117" y="5057335"/>
            <a:ext cx="907366" cy="369332"/>
          </a:xfrm>
          <a:prstGeom prst="rect">
            <a:avLst/>
          </a:prstGeom>
          <a:noFill/>
        </p:spPr>
        <p:txBody>
          <a:bodyPr wrap="square" rtlCol="0">
            <a:spAutoFit/>
          </a:bodyPr>
          <a:lstStyle/>
          <a:p>
            <a:r>
              <a:rPr lang="en-GB" dirty="0"/>
              <a:t> </a:t>
            </a:r>
            <a:r>
              <a:rPr lang="en-GB" b="1" dirty="0"/>
              <a:t>10</a:t>
            </a:r>
            <a:r>
              <a:rPr lang="en-GB" b="1" baseline="30000" dirty="0"/>
              <a:t>-7</a:t>
            </a:r>
            <a:r>
              <a:rPr lang="en-GB" dirty="0"/>
              <a:t> </a:t>
            </a:r>
          </a:p>
        </p:txBody>
      </p:sp>
      <p:sp>
        <p:nvSpPr>
          <p:cNvPr id="28" name="TextBox 27">
            <a:extLst>
              <a:ext uri="{FF2B5EF4-FFF2-40B4-BE49-F238E27FC236}">
                <a16:creationId xmlns:a16="http://schemas.microsoft.com/office/drawing/2014/main" id="{AD992F14-8374-47B3-BE6D-58494833A486}"/>
              </a:ext>
            </a:extLst>
          </p:cNvPr>
          <p:cNvSpPr txBox="1"/>
          <p:nvPr/>
        </p:nvSpPr>
        <p:spPr>
          <a:xfrm>
            <a:off x="11158346" y="5333441"/>
            <a:ext cx="907366" cy="369332"/>
          </a:xfrm>
          <a:prstGeom prst="rect">
            <a:avLst/>
          </a:prstGeom>
          <a:noFill/>
        </p:spPr>
        <p:txBody>
          <a:bodyPr wrap="square" rtlCol="0">
            <a:spAutoFit/>
          </a:bodyPr>
          <a:lstStyle/>
          <a:p>
            <a:r>
              <a:rPr lang="en-GB" b="1" dirty="0"/>
              <a:t>Time s</a:t>
            </a:r>
          </a:p>
        </p:txBody>
      </p:sp>
      <p:cxnSp>
        <p:nvCxnSpPr>
          <p:cNvPr id="31" name="Straight Connector 30">
            <a:extLst>
              <a:ext uri="{FF2B5EF4-FFF2-40B4-BE49-F238E27FC236}">
                <a16:creationId xmlns:a16="http://schemas.microsoft.com/office/drawing/2014/main" id="{1346CE3D-9DE4-457F-8D3A-516EC5B766D9}"/>
              </a:ext>
            </a:extLst>
          </p:cNvPr>
          <p:cNvCxnSpPr/>
          <p:nvPr/>
        </p:nvCxnSpPr>
        <p:spPr>
          <a:xfrm>
            <a:off x="8211272" y="5760720"/>
            <a:ext cx="3980728"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0AAAEB4-2EED-4DD6-94EE-70664599315E}"/>
              </a:ext>
            </a:extLst>
          </p:cNvPr>
          <p:cNvSpPr txBox="1"/>
          <p:nvPr/>
        </p:nvSpPr>
        <p:spPr>
          <a:xfrm>
            <a:off x="9578185" y="5482938"/>
            <a:ext cx="2083933" cy="369332"/>
          </a:xfrm>
          <a:prstGeom prst="rect">
            <a:avLst/>
          </a:prstGeom>
          <a:noFill/>
        </p:spPr>
        <p:txBody>
          <a:bodyPr wrap="square" rtlCol="0">
            <a:spAutoFit/>
          </a:bodyPr>
          <a:lstStyle/>
          <a:p>
            <a:r>
              <a:rPr lang="en-GB" dirty="0"/>
              <a:t>Laser plasma</a:t>
            </a:r>
          </a:p>
        </p:txBody>
      </p:sp>
      <p:cxnSp>
        <p:nvCxnSpPr>
          <p:cNvPr id="33" name="Straight Connector 32">
            <a:extLst>
              <a:ext uri="{FF2B5EF4-FFF2-40B4-BE49-F238E27FC236}">
                <a16:creationId xmlns:a16="http://schemas.microsoft.com/office/drawing/2014/main" id="{07B0B334-DED1-4FC5-89BF-555852857A1D}"/>
              </a:ext>
            </a:extLst>
          </p:cNvPr>
          <p:cNvCxnSpPr>
            <a:cxnSpLocks/>
          </p:cNvCxnSpPr>
          <p:nvPr/>
        </p:nvCxnSpPr>
        <p:spPr>
          <a:xfrm>
            <a:off x="7674566" y="6053797"/>
            <a:ext cx="4539603" cy="0"/>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903224-0C2A-4085-8F54-D9270E31FE7D}"/>
              </a:ext>
            </a:extLst>
          </p:cNvPr>
          <p:cNvSpPr txBox="1"/>
          <p:nvPr/>
        </p:nvSpPr>
        <p:spPr>
          <a:xfrm>
            <a:off x="8655152" y="5735597"/>
            <a:ext cx="2083933" cy="369332"/>
          </a:xfrm>
          <a:prstGeom prst="rect">
            <a:avLst/>
          </a:prstGeom>
          <a:noFill/>
        </p:spPr>
        <p:txBody>
          <a:bodyPr wrap="square" rtlCol="0">
            <a:spAutoFit/>
          </a:bodyPr>
          <a:lstStyle/>
          <a:p>
            <a:r>
              <a:rPr lang="en-GB" dirty="0"/>
              <a:t>Synchrotron</a:t>
            </a:r>
          </a:p>
        </p:txBody>
      </p:sp>
      <p:cxnSp>
        <p:nvCxnSpPr>
          <p:cNvPr id="36" name="Straight Connector 35">
            <a:extLst>
              <a:ext uri="{FF2B5EF4-FFF2-40B4-BE49-F238E27FC236}">
                <a16:creationId xmlns:a16="http://schemas.microsoft.com/office/drawing/2014/main" id="{A5F77C6B-2EBA-4392-AD15-1476ADB9B5A2}"/>
              </a:ext>
            </a:extLst>
          </p:cNvPr>
          <p:cNvCxnSpPr>
            <a:cxnSpLocks/>
          </p:cNvCxnSpPr>
          <p:nvPr/>
        </p:nvCxnSpPr>
        <p:spPr>
          <a:xfrm>
            <a:off x="2428914" y="6410179"/>
            <a:ext cx="9785254"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55B8807-90FC-4708-8E65-A80CB837F315}"/>
              </a:ext>
            </a:extLst>
          </p:cNvPr>
          <p:cNvCxnSpPr>
            <a:cxnSpLocks/>
          </p:cNvCxnSpPr>
          <p:nvPr/>
        </p:nvCxnSpPr>
        <p:spPr>
          <a:xfrm>
            <a:off x="-167211" y="6410179"/>
            <a:ext cx="2545717" cy="0"/>
          </a:xfrm>
          <a:prstGeom prst="line">
            <a:avLst/>
          </a:prstGeom>
          <a:ln w="508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3742D12-EF5B-42DC-89BD-5BB65CCCA4A6}"/>
              </a:ext>
            </a:extLst>
          </p:cNvPr>
          <p:cNvSpPr txBox="1"/>
          <p:nvPr/>
        </p:nvSpPr>
        <p:spPr>
          <a:xfrm>
            <a:off x="5881472" y="6071915"/>
            <a:ext cx="2083933" cy="369332"/>
          </a:xfrm>
          <a:prstGeom prst="rect">
            <a:avLst/>
          </a:prstGeom>
          <a:noFill/>
        </p:spPr>
        <p:txBody>
          <a:bodyPr wrap="square" rtlCol="0">
            <a:spAutoFit/>
          </a:bodyPr>
          <a:lstStyle/>
          <a:p>
            <a:r>
              <a:rPr lang="en-GB" dirty="0"/>
              <a:t>XFEL</a:t>
            </a:r>
          </a:p>
        </p:txBody>
      </p:sp>
      <p:sp>
        <p:nvSpPr>
          <p:cNvPr id="42" name="TextBox 41">
            <a:extLst>
              <a:ext uri="{FF2B5EF4-FFF2-40B4-BE49-F238E27FC236}">
                <a16:creationId xmlns:a16="http://schemas.microsoft.com/office/drawing/2014/main" id="{94BDAD03-D73C-490A-A8D8-BED006BA4968}"/>
              </a:ext>
            </a:extLst>
          </p:cNvPr>
          <p:cNvSpPr txBox="1"/>
          <p:nvPr/>
        </p:nvSpPr>
        <p:spPr>
          <a:xfrm>
            <a:off x="5688465" y="6410179"/>
            <a:ext cx="2083933" cy="369332"/>
          </a:xfrm>
          <a:prstGeom prst="rect">
            <a:avLst/>
          </a:prstGeom>
          <a:noFill/>
        </p:spPr>
        <p:txBody>
          <a:bodyPr wrap="square" rtlCol="0">
            <a:spAutoFit/>
          </a:bodyPr>
          <a:lstStyle/>
          <a:p>
            <a:r>
              <a:rPr lang="en-GB" dirty="0"/>
              <a:t>(current)</a:t>
            </a:r>
          </a:p>
        </p:txBody>
      </p:sp>
      <p:sp>
        <p:nvSpPr>
          <p:cNvPr id="43" name="TextBox 42">
            <a:extLst>
              <a:ext uri="{FF2B5EF4-FFF2-40B4-BE49-F238E27FC236}">
                <a16:creationId xmlns:a16="http://schemas.microsoft.com/office/drawing/2014/main" id="{58BC3972-8E61-4C62-B035-0071C3ED6F52}"/>
              </a:ext>
            </a:extLst>
          </p:cNvPr>
          <p:cNvSpPr txBox="1"/>
          <p:nvPr/>
        </p:nvSpPr>
        <p:spPr>
          <a:xfrm>
            <a:off x="994329" y="6441247"/>
            <a:ext cx="2083933" cy="369332"/>
          </a:xfrm>
          <a:prstGeom prst="rect">
            <a:avLst/>
          </a:prstGeom>
          <a:noFill/>
        </p:spPr>
        <p:txBody>
          <a:bodyPr wrap="square" rtlCol="0">
            <a:spAutoFit/>
          </a:bodyPr>
          <a:lstStyle/>
          <a:p>
            <a:r>
              <a:rPr lang="en-GB" dirty="0"/>
              <a:t>(future)</a:t>
            </a:r>
          </a:p>
        </p:txBody>
      </p:sp>
      <p:sp>
        <p:nvSpPr>
          <p:cNvPr id="44" name="TextBox 43">
            <a:extLst>
              <a:ext uri="{FF2B5EF4-FFF2-40B4-BE49-F238E27FC236}">
                <a16:creationId xmlns:a16="http://schemas.microsoft.com/office/drawing/2014/main" id="{78D702E1-5FB3-45ED-B964-C12EC5E531C0}"/>
              </a:ext>
            </a:extLst>
          </p:cNvPr>
          <p:cNvSpPr txBox="1"/>
          <p:nvPr/>
        </p:nvSpPr>
        <p:spPr>
          <a:xfrm>
            <a:off x="-179677" y="2654338"/>
            <a:ext cx="1883791" cy="646331"/>
          </a:xfrm>
          <a:prstGeom prst="rect">
            <a:avLst/>
          </a:prstGeom>
          <a:noFill/>
          <a:ln>
            <a:solidFill>
              <a:schemeClr val="tx1"/>
            </a:solidFill>
          </a:ln>
        </p:spPr>
        <p:txBody>
          <a:bodyPr wrap="square" rtlCol="0">
            <a:spAutoFit/>
          </a:bodyPr>
          <a:lstStyle/>
          <a:p>
            <a:pPr algn="ctr"/>
            <a:r>
              <a:rPr lang="en-GB" b="1" dirty="0"/>
              <a:t>Nuclear processes</a:t>
            </a:r>
          </a:p>
        </p:txBody>
      </p:sp>
      <p:sp>
        <p:nvSpPr>
          <p:cNvPr id="45" name="TextBox 44">
            <a:extLst>
              <a:ext uri="{FF2B5EF4-FFF2-40B4-BE49-F238E27FC236}">
                <a16:creationId xmlns:a16="http://schemas.microsoft.com/office/drawing/2014/main" id="{30EB742E-E0A6-4705-B4D9-C842DB1C4FB3}"/>
              </a:ext>
            </a:extLst>
          </p:cNvPr>
          <p:cNvSpPr txBox="1"/>
          <p:nvPr/>
        </p:nvSpPr>
        <p:spPr>
          <a:xfrm>
            <a:off x="936564" y="4109125"/>
            <a:ext cx="2390335" cy="646331"/>
          </a:xfrm>
          <a:prstGeom prst="rect">
            <a:avLst/>
          </a:prstGeom>
          <a:noFill/>
          <a:ln>
            <a:solidFill>
              <a:schemeClr val="tx1"/>
            </a:solidFill>
          </a:ln>
        </p:spPr>
        <p:txBody>
          <a:bodyPr wrap="square" rtlCol="0">
            <a:spAutoFit/>
          </a:bodyPr>
          <a:lstStyle/>
          <a:p>
            <a:pPr algn="ctr"/>
            <a:r>
              <a:rPr lang="en-GB" b="1" dirty="0"/>
              <a:t>Inner shell electron dynamics</a:t>
            </a:r>
          </a:p>
        </p:txBody>
      </p:sp>
      <p:sp>
        <p:nvSpPr>
          <p:cNvPr id="46" name="TextBox 45">
            <a:extLst>
              <a:ext uri="{FF2B5EF4-FFF2-40B4-BE49-F238E27FC236}">
                <a16:creationId xmlns:a16="http://schemas.microsoft.com/office/drawing/2014/main" id="{6C823F39-C35E-479B-AE44-9A8773D1500C}"/>
              </a:ext>
            </a:extLst>
          </p:cNvPr>
          <p:cNvSpPr txBox="1"/>
          <p:nvPr/>
        </p:nvSpPr>
        <p:spPr>
          <a:xfrm>
            <a:off x="2036295" y="3358827"/>
            <a:ext cx="2390335" cy="646331"/>
          </a:xfrm>
          <a:prstGeom prst="rect">
            <a:avLst/>
          </a:prstGeom>
          <a:noFill/>
          <a:ln>
            <a:solidFill>
              <a:schemeClr val="tx1"/>
            </a:solidFill>
          </a:ln>
        </p:spPr>
        <p:txBody>
          <a:bodyPr wrap="square" rtlCol="0">
            <a:spAutoFit/>
          </a:bodyPr>
          <a:lstStyle/>
          <a:p>
            <a:pPr algn="ctr"/>
            <a:r>
              <a:rPr lang="en-GB" b="1" dirty="0"/>
              <a:t>Valence electron dynamics</a:t>
            </a:r>
          </a:p>
        </p:txBody>
      </p:sp>
      <p:sp>
        <p:nvSpPr>
          <p:cNvPr id="47" name="TextBox 46">
            <a:extLst>
              <a:ext uri="{FF2B5EF4-FFF2-40B4-BE49-F238E27FC236}">
                <a16:creationId xmlns:a16="http://schemas.microsoft.com/office/drawing/2014/main" id="{841E6CAC-064C-4D24-A609-F8FA39A6B05C}"/>
              </a:ext>
            </a:extLst>
          </p:cNvPr>
          <p:cNvSpPr txBox="1"/>
          <p:nvPr/>
        </p:nvSpPr>
        <p:spPr>
          <a:xfrm>
            <a:off x="6842334" y="2569562"/>
            <a:ext cx="4819784" cy="646331"/>
          </a:xfrm>
          <a:prstGeom prst="rect">
            <a:avLst/>
          </a:prstGeom>
          <a:noFill/>
          <a:ln>
            <a:solidFill>
              <a:schemeClr val="tx1"/>
            </a:solidFill>
          </a:ln>
        </p:spPr>
        <p:txBody>
          <a:bodyPr wrap="square" rtlCol="0">
            <a:spAutoFit/>
          </a:bodyPr>
          <a:lstStyle/>
          <a:p>
            <a:pPr algn="ctr"/>
            <a:r>
              <a:rPr lang="en-GB" b="1" dirty="0"/>
              <a:t>     Secondary/tertiary structure dynamics in biomolecules timescales</a:t>
            </a:r>
          </a:p>
        </p:txBody>
      </p:sp>
      <p:sp>
        <p:nvSpPr>
          <p:cNvPr id="48" name="TextBox 47">
            <a:extLst>
              <a:ext uri="{FF2B5EF4-FFF2-40B4-BE49-F238E27FC236}">
                <a16:creationId xmlns:a16="http://schemas.microsoft.com/office/drawing/2014/main" id="{2E86FC09-F1FB-453E-9C82-93E8896068A8}"/>
              </a:ext>
            </a:extLst>
          </p:cNvPr>
          <p:cNvSpPr txBox="1"/>
          <p:nvPr/>
        </p:nvSpPr>
        <p:spPr>
          <a:xfrm>
            <a:off x="5026163" y="3300669"/>
            <a:ext cx="3233544" cy="646331"/>
          </a:xfrm>
          <a:prstGeom prst="rect">
            <a:avLst/>
          </a:prstGeom>
          <a:noFill/>
          <a:ln>
            <a:solidFill>
              <a:schemeClr val="tx1"/>
            </a:solidFill>
          </a:ln>
        </p:spPr>
        <p:txBody>
          <a:bodyPr wrap="square" rtlCol="0">
            <a:spAutoFit/>
          </a:bodyPr>
          <a:lstStyle/>
          <a:p>
            <a:pPr algn="ctr"/>
            <a:r>
              <a:rPr lang="en-GB" b="1" dirty="0"/>
              <a:t>Ro-</a:t>
            </a:r>
            <a:r>
              <a:rPr lang="en-GB" b="1" dirty="0" err="1"/>
              <a:t>vibronic</a:t>
            </a:r>
            <a:r>
              <a:rPr lang="en-GB" b="1" dirty="0"/>
              <a:t> coupling timescales (structural fluctuation)</a:t>
            </a:r>
          </a:p>
        </p:txBody>
      </p:sp>
      <p:sp>
        <p:nvSpPr>
          <p:cNvPr id="49" name="TextBox 48">
            <a:extLst>
              <a:ext uri="{FF2B5EF4-FFF2-40B4-BE49-F238E27FC236}">
                <a16:creationId xmlns:a16="http://schemas.microsoft.com/office/drawing/2014/main" id="{5B37034A-0237-4A16-B879-76E566B1BEEF}"/>
              </a:ext>
            </a:extLst>
          </p:cNvPr>
          <p:cNvSpPr txBox="1"/>
          <p:nvPr/>
        </p:nvSpPr>
        <p:spPr>
          <a:xfrm>
            <a:off x="5302881" y="3978416"/>
            <a:ext cx="7216943" cy="369332"/>
          </a:xfrm>
          <a:prstGeom prst="rect">
            <a:avLst/>
          </a:prstGeom>
          <a:noFill/>
          <a:ln>
            <a:solidFill>
              <a:schemeClr val="tx1"/>
            </a:solidFill>
          </a:ln>
        </p:spPr>
        <p:txBody>
          <a:bodyPr wrap="square" rtlCol="0">
            <a:spAutoFit/>
          </a:bodyPr>
          <a:lstStyle/>
          <a:p>
            <a:r>
              <a:rPr lang="en-GB" b="1" dirty="0"/>
              <a:t>Timescales for modes excited at thermal equilibrium (T = 300 K) </a:t>
            </a:r>
          </a:p>
        </p:txBody>
      </p:sp>
      <p:sp>
        <p:nvSpPr>
          <p:cNvPr id="50" name="TextBox 49">
            <a:extLst>
              <a:ext uri="{FF2B5EF4-FFF2-40B4-BE49-F238E27FC236}">
                <a16:creationId xmlns:a16="http://schemas.microsoft.com/office/drawing/2014/main" id="{0EAA075A-309B-40E6-990E-FE224F532FE5}"/>
              </a:ext>
            </a:extLst>
          </p:cNvPr>
          <p:cNvSpPr txBox="1"/>
          <p:nvPr/>
        </p:nvSpPr>
        <p:spPr>
          <a:xfrm>
            <a:off x="3071437" y="2601522"/>
            <a:ext cx="3430656" cy="646331"/>
          </a:xfrm>
          <a:prstGeom prst="rect">
            <a:avLst/>
          </a:prstGeom>
          <a:noFill/>
          <a:ln>
            <a:solidFill>
              <a:schemeClr val="tx1"/>
            </a:solidFill>
          </a:ln>
        </p:spPr>
        <p:txBody>
          <a:bodyPr wrap="square" rtlCol="0">
            <a:spAutoFit/>
          </a:bodyPr>
          <a:lstStyle/>
          <a:p>
            <a:pPr algn="ctr"/>
            <a:r>
              <a:rPr lang="en-GB" b="1" dirty="0" err="1"/>
              <a:t>Vibronic</a:t>
            </a:r>
            <a:r>
              <a:rPr lang="en-GB" b="1" dirty="0"/>
              <a:t> coupling timescales (chemical reaction)</a:t>
            </a:r>
          </a:p>
        </p:txBody>
      </p:sp>
      <p:sp>
        <p:nvSpPr>
          <p:cNvPr id="51" name="TextBox 50">
            <a:extLst>
              <a:ext uri="{FF2B5EF4-FFF2-40B4-BE49-F238E27FC236}">
                <a16:creationId xmlns:a16="http://schemas.microsoft.com/office/drawing/2014/main" id="{E59C44A9-16B0-4A0B-83F1-D593A74D6EA9}"/>
              </a:ext>
            </a:extLst>
          </p:cNvPr>
          <p:cNvSpPr txBox="1"/>
          <p:nvPr/>
        </p:nvSpPr>
        <p:spPr>
          <a:xfrm>
            <a:off x="3843042" y="4439297"/>
            <a:ext cx="8444025" cy="369332"/>
          </a:xfrm>
          <a:prstGeom prst="rect">
            <a:avLst/>
          </a:prstGeom>
          <a:noFill/>
          <a:ln>
            <a:solidFill>
              <a:schemeClr val="tx1"/>
            </a:solidFill>
          </a:ln>
        </p:spPr>
        <p:txBody>
          <a:bodyPr wrap="square" rtlCol="0">
            <a:spAutoFit/>
          </a:bodyPr>
          <a:lstStyle/>
          <a:p>
            <a:r>
              <a:rPr lang="en-GB" b="1" dirty="0"/>
              <a:t>Timescales for modes excited at thermal equilibrium (T = 6000 K) </a:t>
            </a:r>
          </a:p>
        </p:txBody>
      </p:sp>
      <p:sp>
        <p:nvSpPr>
          <p:cNvPr id="52" name="TextBox 51">
            <a:extLst>
              <a:ext uri="{FF2B5EF4-FFF2-40B4-BE49-F238E27FC236}">
                <a16:creationId xmlns:a16="http://schemas.microsoft.com/office/drawing/2014/main" id="{91B09B71-9333-407F-8B46-AC4468A14708}"/>
              </a:ext>
            </a:extLst>
          </p:cNvPr>
          <p:cNvSpPr txBox="1"/>
          <p:nvPr/>
        </p:nvSpPr>
        <p:spPr>
          <a:xfrm>
            <a:off x="4038493" y="1838455"/>
            <a:ext cx="4041613" cy="646331"/>
          </a:xfrm>
          <a:prstGeom prst="rect">
            <a:avLst/>
          </a:prstGeom>
          <a:noFill/>
          <a:ln>
            <a:solidFill>
              <a:schemeClr val="tx1"/>
            </a:solidFill>
          </a:ln>
        </p:spPr>
        <p:txBody>
          <a:bodyPr wrap="square" rtlCol="0">
            <a:spAutoFit/>
          </a:bodyPr>
          <a:lstStyle/>
          <a:p>
            <a:pPr algn="ctr"/>
            <a:r>
              <a:rPr lang="en-GB" b="1" dirty="0"/>
              <a:t>Lattice dynamics, exciton dynamics, magnon dynamics etc.</a:t>
            </a:r>
          </a:p>
        </p:txBody>
      </p:sp>
      <p:sp>
        <p:nvSpPr>
          <p:cNvPr id="53" name="TextBox 52">
            <a:extLst>
              <a:ext uri="{FF2B5EF4-FFF2-40B4-BE49-F238E27FC236}">
                <a16:creationId xmlns:a16="http://schemas.microsoft.com/office/drawing/2014/main" id="{9D74D313-CAAB-4AD1-8F7D-E71712FBA381}"/>
              </a:ext>
            </a:extLst>
          </p:cNvPr>
          <p:cNvSpPr txBox="1"/>
          <p:nvPr/>
        </p:nvSpPr>
        <p:spPr>
          <a:xfrm>
            <a:off x="3231462" y="1088157"/>
            <a:ext cx="3270631" cy="646331"/>
          </a:xfrm>
          <a:prstGeom prst="rect">
            <a:avLst/>
          </a:prstGeom>
          <a:noFill/>
          <a:ln>
            <a:solidFill>
              <a:schemeClr val="tx1"/>
            </a:solidFill>
          </a:ln>
        </p:spPr>
        <p:txBody>
          <a:bodyPr wrap="square" rtlCol="0">
            <a:spAutoFit/>
          </a:bodyPr>
          <a:lstStyle/>
          <a:p>
            <a:pPr algn="ctr"/>
            <a:r>
              <a:rPr lang="en-GB" b="1" dirty="0"/>
              <a:t>Electron-ion coupling timescales in metals/ dense plasma</a:t>
            </a:r>
          </a:p>
        </p:txBody>
      </p:sp>
      <p:sp>
        <p:nvSpPr>
          <p:cNvPr id="54" name="TextBox 53">
            <a:extLst>
              <a:ext uri="{FF2B5EF4-FFF2-40B4-BE49-F238E27FC236}">
                <a16:creationId xmlns:a16="http://schemas.microsoft.com/office/drawing/2014/main" id="{80BEF550-FB8B-4432-A226-491E68A3C19A}"/>
              </a:ext>
            </a:extLst>
          </p:cNvPr>
          <p:cNvSpPr txBox="1"/>
          <p:nvPr/>
        </p:nvSpPr>
        <p:spPr>
          <a:xfrm>
            <a:off x="1521548" y="1825928"/>
            <a:ext cx="2493818" cy="646331"/>
          </a:xfrm>
          <a:prstGeom prst="rect">
            <a:avLst/>
          </a:prstGeom>
          <a:noFill/>
          <a:ln>
            <a:solidFill>
              <a:schemeClr val="tx1"/>
            </a:solidFill>
          </a:ln>
        </p:spPr>
        <p:txBody>
          <a:bodyPr wrap="square" rtlCol="0">
            <a:spAutoFit/>
          </a:bodyPr>
          <a:lstStyle/>
          <a:p>
            <a:pPr algn="ctr"/>
            <a:r>
              <a:rPr lang="en-GB" b="1" dirty="0"/>
              <a:t>Primary photoexcitation event </a:t>
            </a:r>
          </a:p>
        </p:txBody>
      </p:sp>
      <p:sp>
        <p:nvSpPr>
          <p:cNvPr id="15" name="Rectangle 14">
            <a:extLst>
              <a:ext uri="{FF2B5EF4-FFF2-40B4-BE49-F238E27FC236}">
                <a16:creationId xmlns:a16="http://schemas.microsoft.com/office/drawing/2014/main" id="{CA33F32E-D96D-444B-B4B3-1DA5F26134E8}"/>
              </a:ext>
            </a:extLst>
          </p:cNvPr>
          <p:cNvSpPr/>
          <p:nvPr/>
        </p:nvSpPr>
        <p:spPr>
          <a:xfrm>
            <a:off x="-14499" y="1065815"/>
            <a:ext cx="7755672" cy="3754591"/>
          </a:xfrm>
          <a:prstGeom prst="rect">
            <a:avLst/>
          </a:prstGeom>
          <a:gradFill flip="none" rotWithShape="1">
            <a:gsLst>
              <a:gs pos="0">
                <a:srgbClr val="FFC000">
                  <a:alpha val="18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5D8D9926-6AC8-4E27-B298-540721637C5D}"/>
              </a:ext>
            </a:extLst>
          </p:cNvPr>
          <p:cNvSpPr txBox="1"/>
          <p:nvPr/>
        </p:nvSpPr>
        <p:spPr>
          <a:xfrm>
            <a:off x="0" y="946236"/>
            <a:ext cx="3481490" cy="954107"/>
          </a:xfrm>
          <a:prstGeom prst="rect">
            <a:avLst/>
          </a:prstGeom>
          <a:noFill/>
        </p:spPr>
        <p:txBody>
          <a:bodyPr wrap="square" rtlCol="0">
            <a:spAutoFit/>
          </a:bodyPr>
          <a:lstStyle/>
          <a:p>
            <a:r>
              <a:rPr lang="en-GB" sz="2800" b="1" dirty="0"/>
              <a:t>Timescales uniquely accessible to XFELs</a:t>
            </a:r>
          </a:p>
        </p:txBody>
      </p:sp>
      <p:sp>
        <p:nvSpPr>
          <p:cNvPr id="55" name="TextBox 54">
            <a:extLst>
              <a:ext uri="{FF2B5EF4-FFF2-40B4-BE49-F238E27FC236}">
                <a16:creationId xmlns:a16="http://schemas.microsoft.com/office/drawing/2014/main" id="{52A038A0-5B9D-4D08-9E47-DB7BF915E89E}"/>
              </a:ext>
            </a:extLst>
          </p:cNvPr>
          <p:cNvSpPr txBox="1"/>
          <p:nvPr/>
        </p:nvSpPr>
        <p:spPr>
          <a:xfrm>
            <a:off x="8080106" y="1031839"/>
            <a:ext cx="3481490" cy="1384995"/>
          </a:xfrm>
          <a:prstGeom prst="rect">
            <a:avLst/>
          </a:prstGeom>
          <a:noFill/>
        </p:spPr>
        <p:txBody>
          <a:bodyPr wrap="square" rtlCol="0">
            <a:spAutoFit/>
          </a:bodyPr>
          <a:lstStyle/>
          <a:p>
            <a:r>
              <a:rPr lang="en-GB" sz="2800" b="1" dirty="0"/>
              <a:t>Timescales accessible to XFELs and other sources</a:t>
            </a:r>
          </a:p>
        </p:txBody>
      </p:sp>
      <p:sp>
        <p:nvSpPr>
          <p:cNvPr id="29" name="TextBox 28">
            <a:extLst>
              <a:ext uri="{FF2B5EF4-FFF2-40B4-BE49-F238E27FC236}">
                <a16:creationId xmlns:a16="http://schemas.microsoft.com/office/drawing/2014/main" id="{824DDCE6-D84F-4C61-A010-E80A5E022937}"/>
              </a:ext>
            </a:extLst>
          </p:cNvPr>
          <p:cNvSpPr txBox="1"/>
          <p:nvPr/>
        </p:nvSpPr>
        <p:spPr>
          <a:xfrm>
            <a:off x="4089222" y="2657492"/>
            <a:ext cx="4502723" cy="1569660"/>
          </a:xfrm>
          <a:prstGeom prst="rect">
            <a:avLst/>
          </a:prstGeom>
          <a:solidFill>
            <a:schemeClr val="bg1">
              <a:lumMod val="75000"/>
            </a:schemeClr>
          </a:solidFill>
        </p:spPr>
        <p:txBody>
          <a:bodyPr wrap="square" rtlCol="0">
            <a:spAutoFit/>
          </a:bodyPr>
          <a:lstStyle/>
          <a:p>
            <a:r>
              <a:rPr lang="en-GB" sz="2400" b="1" dirty="0">
                <a:highlight>
                  <a:srgbClr val="C0C0C0"/>
                </a:highlight>
              </a:rPr>
              <a:t>How best to measure these processes with high fidelity </a:t>
            </a:r>
            <a:r>
              <a:rPr lang="en-GB" sz="2400" b="1" i="1" dirty="0">
                <a:highlight>
                  <a:srgbClr val="C0C0C0"/>
                </a:highlight>
              </a:rPr>
              <a:t>in-situ</a:t>
            </a:r>
          </a:p>
          <a:p>
            <a:r>
              <a:rPr lang="en-GB" sz="2400" b="1" dirty="0">
                <a:highlight>
                  <a:srgbClr val="C0C0C0"/>
                </a:highlight>
              </a:rPr>
              <a:t>is very much an area of active research </a:t>
            </a:r>
          </a:p>
        </p:txBody>
      </p:sp>
    </p:spTree>
    <p:extLst>
      <p:ext uri="{BB962C8B-B14F-4D97-AF65-F5344CB8AC3E}">
        <p14:creationId xmlns:p14="http://schemas.microsoft.com/office/powerpoint/2010/main" val="23105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55" grpId="0"/>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83723-1D45-4F28-B803-310B124DDC2C}"/>
              </a:ext>
            </a:extLst>
          </p:cNvPr>
          <p:cNvPicPr>
            <a:picLocks noChangeAspect="1"/>
          </p:cNvPicPr>
          <p:nvPr/>
        </p:nvPicPr>
        <p:blipFill>
          <a:blip r:embed="rId2"/>
          <a:stretch>
            <a:fillRect/>
          </a:stretch>
        </p:blipFill>
        <p:spPr>
          <a:xfrm>
            <a:off x="3037525" y="4170285"/>
            <a:ext cx="6701338" cy="2616324"/>
          </a:xfrm>
          <a:prstGeom prst="rect">
            <a:avLst/>
          </a:prstGeom>
        </p:spPr>
      </p:pic>
      <p:sp>
        <p:nvSpPr>
          <p:cNvPr id="6" name="TextBox 5">
            <a:extLst>
              <a:ext uri="{FF2B5EF4-FFF2-40B4-BE49-F238E27FC236}">
                <a16:creationId xmlns:a16="http://schemas.microsoft.com/office/drawing/2014/main" id="{40ABADB0-9755-4AB3-B4C4-C4244000743F}"/>
              </a:ext>
            </a:extLst>
          </p:cNvPr>
          <p:cNvSpPr txBox="1"/>
          <p:nvPr/>
        </p:nvSpPr>
        <p:spPr>
          <a:xfrm>
            <a:off x="997527" y="89062"/>
            <a:ext cx="10196945" cy="1077218"/>
          </a:xfrm>
          <a:prstGeom prst="rect">
            <a:avLst/>
          </a:prstGeom>
          <a:noFill/>
        </p:spPr>
        <p:txBody>
          <a:bodyPr wrap="square" rtlCol="0">
            <a:spAutoFit/>
          </a:bodyPr>
          <a:lstStyle/>
          <a:p>
            <a:pPr algn="ctr"/>
            <a:r>
              <a:rPr lang="en-GB" sz="3200" b="1" dirty="0"/>
              <a:t>We are developing project alignment to: Industrial Strategy &amp; Grand Challenges</a:t>
            </a:r>
          </a:p>
        </p:txBody>
      </p:sp>
      <p:pic>
        <p:nvPicPr>
          <p:cNvPr id="7" name="Picture 6">
            <a:extLst>
              <a:ext uri="{FF2B5EF4-FFF2-40B4-BE49-F238E27FC236}">
                <a16:creationId xmlns:a16="http://schemas.microsoft.com/office/drawing/2014/main" id="{77DBE012-AF7F-4851-934E-B7E176F59A2B}"/>
              </a:ext>
            </a:extLst>
          </p:cNvPr>
          <p:cNvPicPr>
            <a:picLocks noChangeAspect="1"/>
          </p:cNvPicPr>
          <p:nvPr/>
        </p:nvPicPr>
        <p:blipFill>
          <a:blip r:embed="rId3"/>
          <a:stretch>
            <a:fillRect/>
          </a:stretch>
        </p:blipFill>
        <p:spPr>
          <a:xfrm>
            <a:off x="7229911" y="1609693"/>
            <a:ext cx="2802226" cy="2345868"/>
          </a:xfrm>
          <a:prstGeom prst="rect">
            <a:avLst/>
          </a:prstGeom>
        </p:spPr>
      </p:pic>
      <p:pic>
        <p:nvPicPr>
          <p:cNvPr id="8" name="Picture 7">
            <a:extLst>
              <a:ext uri="{FF2B5EF4-FFF2-40B4-BE49-F238E27FC236}">
                <a16:creationId xmlns:a16="http://schemas.microsoft.com/office/drawing/2014/main" id="{A31708ED-79E8-4FB9-8502-D9161CE35412}"/>
              </a:ext>
            </a:extLst>
          </p:cNvPr>
          <p:cNvPicPr>
            <a:picLocks noChangeAspect="1"/>
          </p:cNvPicPr>
          <p:nvPr/>
        </p:nvPicPr>
        <p:blipFill>
          <a:blip r:embed="rId4"/>
          <a:stretch>
            <a:fillRect/>
          </a:stretch>
        </p:blipFill>
        <p:spPr>
          <a:xfrm>
            <a:off x="2107959" y="1394968"/>
            <a:ext cx="3814540" cy="2814110"/>
          </a:xfrm>
          <a:prstGeom prst="rect">
            <a:avLst/>
          </a:prstGeom>
        </p:spPr>
      </p:pic>
      <p:sp>
        <p:nvSpPr>
          <p:cNvPr id="9" name="TextBox 8">
            <a:extLst>
              <a:ext uri="{FF2B5EF4-FFF2-40B4-BE49-F238E27FC236}">
                <a16:creationId xmlns:a16="http://schemas.microsoft.com/office/drawing/2014/main" id="{B2F57A6C-28DF-4289-93CF-BE12F5FA1A95}"/>
              </a:ext>
            </a:extLst>
          </p:cNvPr>
          <p:cNvSpPr txBox="1"/>
          <p:nvPr/>
        </p:nvSpPr>
        <p:spPr>
          <a:xfrm>
            <a:off x="2481192" y="2166864"/>
            <a:ext cx="3212475" cy="1200329"/>
          </a:xfrm>
          <a:prstGeom prst="rect">
            <a:avLst/>
          </a:prstGeom>
          <a:solidFill>
            <a:schemeClr val="bg1"/>
          </a:solidFill>
        </p:spPr>
        <p:txBody>
          <a:bodyPr wrap="square" rtlCol="0">
            <a:spAutoFit/>
          </a:bodyPr>
          <a:lstStyle/>
          <a:p>
            <a:r>
              <a:rPr lang="en-GB" sz="2400" b="1" dirty="0"/>
              <a:t>Uplift of fraction of GDP for R&amp;D from 1.65% to 2.4 % by 2027 </a:t>
            </a:r>
          </a:p>
        </p:txBody>
      </p:sp>
      <p:sp>
        <p:nvSpPr>
          <p:cNvPr id="2" name="TextBox 1">
            <a:extLst>
              <a:ext uri="{FF2B5EF4-FFF2-40B4-BE49-F238E27FC236}">
                <a16:creationId xmlns:a16="http://schemas.microsoft.com/office/drawing/2014/main" id="{4E9B538F-0C4E-4C99-93B7-10E6E747922C}"/>
              </a:ext>
            </a:extLst>
          </p:cNvPr>
          <p:cNvSpPr txBox="1"/>
          <p:nvPr/>
        </p:nvSpPr>
        <p:spPr>
          <a:xfrm>
            <a:off x="6900337" y="1773916"/>
            <a:ext cx="4294135" cy="1938992"/>
          </a:xfrm>
          <a:prstGeom prst="rect">
            <a:avLst/>
          </a:prstGeom>
          <a:solidFill>
            <a:schemeClr val="bg1"/>
          </a:solidFill>
        </p:spPr>
        <p:txBody>
          <a:bodyPr wrap="square" rtlCol="0">
            <a:spAutoFit/>
          </a:bodyPr>
          <a:lstStyle/>
          <a:p>
            <a:r>
              <a:rPr lang="en-GB" sz="2400" b="1" dirty="0" err="1"/>
              <a:t>Ancipate</a:t>
            </a:r>
            <a:r>
              <a:rPr lang="en-GB" sz="2400" b="1" dirty="0"/>
              <a:t> a national XFEL providing substantial direct investment into UK economy via construction, procurement and jobs</a:t>
            </a:r>
          </a:p>
        </p:txBody>
      </p:sp>
      <p:sp>
        <p:nvSpPr>
          <p:cNvPr id="4" name="TextBox 3">
            <a:extLst>
              <a:ext uri="{FF2B5EF4-FFF2-40B4-BE49-F238E27FC236}">
                <a16:creationId xmlns:a16="http://schemas.microsoft.com/office/drawing/2014/main" id="{35711EF1-D3A1-49D1-BE8D-8C666A9C31EA}"/>
              </a:ext>
            </a:extLst>
          </p:cNvPr>
          <p:cNvSpPr txBox="1"/>
          <p:nvPr/>
        </p:nvSpPr>
        <p:spPr>
          <a:xfrm>
            <a:off x="2203255" y="4277448"/>
            <a:ext cx="8826300" cy="2308324"/>
          </a:xfrm>
          <a:prstGeom prst="rect">
            <a:avLst/>
          </a:prstGeom>
          <a:solidFill>
            <a:schemeClr val="bg1"/>
          </a:solidFill>
        </p:spPr>
        <p:txBody>
          <a:bodyPr wrap="square" rtlCol="0">
            <a:spAutoFit/>
          </a:bodyPr>
          <a:lstStyle/>
          <a:p>
            <a:r>
              <a:rPr lang="en-GB" sz="2400" b="1" dirty="0"/>
              <a:t>Anticipate an XFEL boosting science, technology and know-how:</a:t>
            </a:r>
          </a:p>
          <a:p>
            <a:r>
              <a:rPr lang="en-GB" sz="2400" b="1" dirty="0"/>
              <a:t>Advanced Materials</a:t>
            </a:r>
          </a:p>
          <a:p>
            <a:r>
              <a:rPr lang="en-GB" sz="2400" b="1" dirty="0"/>
              <a:t>Energy and Sustainable Chemistry</a:t>
            </a:r>
          </a:p>
          <a:p>
            <a:r>
              <a:rPr lang="en-GB" sz="2400" b="1" dirty="0"/>
              <a:t>New Therapies &amp; Drugs</a:t>
            </a:r>
          </a:p>
          <a:p>
            <a:r>
              <a:rPr lang="en-GB" sz="2400" b="1" dirty="0"/>
              <a:t>Training at all levels: </a:t>
            </a:r>
          </a:p>
          <a:p>
            <a:r>
              <a:rPr lang="en-GB" sz="2400" b="1" dirty="0"/>
              <a:t>Research, Technology, IT &amp; Apprenticeships</a:t>
            </a:r>
          </a:p>
        </p:txBody>
      </p:sp>
    </p:spTree>
    <p:extLst>
      <p:ext uri="{BB962C8B-B14F-4D97-AF65-F5344CB8AC3E}">
        <p14:creationId xmlns:p14="http://schemas.microsoft.com/office/powerpoint/2010/main" val="44231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ite_0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1577" y="935171"/>
            <a:ext cx="3755514" cy="2066154"/>
          </a:xfrm>
          <a:prstGeom prst="rect">
            <a:avLst/>
          </a:prstGeom>
          <a:noFill/>
          <a:ln w="9525">
            <a:noFill/>
            <a:miter lim="800000"/>
            <a:headEnd/>
            <a:tailEnd/>
          </a:ln>
        </p:spPr>
      </p:pic>
      <p:pic>
        <p:nvPicPr>
          <p:cNvPr id="3" name="Picture 3" descr="‘z}"/>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76594" y="915892"/>
            <a:ext cx="3038773" cy="2130186"/>
          </a:xfrm>
          <a:prstGeom prst="rect">
            <a:avLst/>
          </a:prstGeom>
          <a:noFill/>
          <a:ln w="9525">
            <a:noFill/>
            <a:miter lim="800000"/>
            <a:headEnd/>
            <a:tailEnd/>
          </a:ln>
        </p:spPr>
      </p:pic>
      <p:sp>
        <p:nvSpPr>
          <p:cNvPr id="7" name="Text Box 6"/>
          <p:cNvSpPr txBox="1">
            <a:spLocks noChangeArrowheads="1"/>
          </p:cNvSpPr>
          <p:nvPr/>
        </p:nvSpPr>
        <p:spPr bwMode="auto">
          <a:xfrm>
            <a:off x="4914677" y="960645"/>
            <a:ext cx="2204193" cy="369332"/>
          </a:xfrm>
          <a:prstGeom prst="rect">
            <a:avLst/>
          </a:prstGeom>
          <a:noFill/>
          <a:ln w="9525">
            <a:noFill/>
            <a:miter lim="800000"/>
            <a:headEnd/>
            <a:tailEnd/>
          </a:ln>
        </p:spPr>
        <p:txBody>
          <a:bodyPr wrap="none">
            <a:spAutoFit/>
          </a:bodyPr>
          <a:lstStyle/>
          <a:p>
            <a:r>
              <a:rPr lang="en-US" b="1" i="1" dirty="0">
                <a:solidFill>
                  <a:srgbClr val="FFCC00"/>
                </a:solidFill>
              </a:rPr>
              <a:t>SACLA, Japan –  2011</a:t>
            </a:r>
          </a:p>
        </p:txBody>
      </p:sp>
      <p:sp>
        <p:nvSpPr>
          <p:cNvPr id="8" name="Text Box 6"/>
          <p:cNvSpPr txBox="1">
            <a:spLocks noChangeArrowheads="1"/>
          </p:cNvSpPr>
          <p:nvPr/>
        </p:nvSpPr>
        <p:spPr bwMode="auto">
          <a:xfrm>
            <a:off x="1991545" y="922097"/>
            <a:ext cx="1852367" cy="369332"/>
          </a:xfrm>
          <a:prstGeom prst="rect">
            <a:avLst/>
          </a:prstGeom>
          <a:noFill/>
          <a:ln w="9525">
            <a:noFill/>
            <a:miter lim="800000"/>
            <a:headEnd/>
            <a:tailEnd/>
          </a:ln>
        </p:spPr>
        <p:txBody>
          <a:bodyPr wrap="none">
            <a:spAutoFit/>
          </a:bodyPr>
          <a:lstStyle/>
          <a:p>
            <a:r>
              <a:rPr lang="en-US" b="1" i="1" dirty="0">
                <a:solidFill>
                  <a:srgbClr val="FFCC00"/>
                </a:solidFill>
              </a:rPr>
              <a:t>LCLS, USA –  2009</a:t>
            </a: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97" y="4702003"/>
            <a:ext cx="2393233" cy="1961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472264" y="6021288"/>
            <a:ext cx="208823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67" r="1"/>
          <a:stretch/>
        </p:blipFill>
        <p:spPr bwMode="auto">
          <a:xfrm>
            <a:off x="2568027" y="4749579"/>
            <a:ext cx="2726072" cy="1819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229" y="3085145"/>
            <a:ext cx="4787124" cy="1534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15635" y="-116573"/>
            <a:ext cx="10884131" cy="1077218"/>
          </a:xfrm>
          <a:prstGeom prst="rect">
            <a:avLst/>
          </a:prstGeom>
          <a:noFill/>
        </p:spPr>
        <p:txBody>
          <a:bodyPr wrap="square" rtlCol="0">
            <a:spAutoFit/>
          </a:bodyPr>
          <a:lstStyle/>
          <a:p>
            <a:pPr algn="ctr"/>
            <a:r>
              <a:rPr lang="en-GB" sz="3200" b="1" dirty="0"/>
              <a:t>Existing X-ray FELs: Anticipate that these will satisfy scientific need for next 5 to 10 years  </a:t>
            </a:r>
          </a:p>
        </p:txBody>
      </p:sp>
      <p:sp>
        <p:nvSpPr>
          <p:cNvPr id="14" name="Text Box 6"/>
          <p:cNvSpPr txBox="1">
            <a:spLocks noChangeArrowheads="1"/>
          </p:cNvSpPr>
          <p:nvPr/>
        </p:nvSpPr>
        <p:spPr bwMode="auto">
          <a:xfrm>
            <a:off x="331577" y="4671336"/>
            <a:ext cx="2093330" cy="369332"/>
          </a:xfrm>
          <a:prstGeom prst="rect">
            <a:avLst/>
          </a:prstGeom>
          <a:noFill/>
          <a:ln w="9525">
            <a:noFill/>
            <a:miter lim="800000"/>
            <a:headEnd/>
            <a:tailEnd/>
          </a:ln>
        </p:spPr>
        <p:txBody>
          <a:bodyPr wrap="none">
            <a:spAutoFit/>
          </a:bodyPr>
          <a:lstStyle/>
          <a:p>
            <a:r>
              <a:rPr lang="en-US" b="1" i="1" dirty="0" err="1">
                <a:solidFill>
                  <a:srgbClr val="FFCC00"/>
                </a:solidFill>
              </a:rPr>
              <a:t>SwissFEL</a:t>
            </a:r>
            <a:r>
              <a:rPr lang="en-US" b="1" i="1" dirty="0">
                <a:solidFill>
                  <a:srgbClr val="FFCC00"/>
                </a:solidFill>
              </a:rPr>
              <a:t> –  2016/17</a:t>
            </a:r>
          </a:p>
        </p:txBody>
      </p:sp>
      <p:sp>
        <p:nvSpPr>
          <p:cNvPr id="15" name="Text Box 6"/>
          <p:cNvSpPr txBox="1">
            <a:spLocks noChangeArrowheads="1"/>
          </p:cNvSpPr>
          <p:nvPr/>
        </p:nvSpPr>
        <p:spPr bwMode="auto">
          <a:xfrm>
            <a:off x="2696128" y="4711390"/>
            <a:ext cx="2448272" cy="646331"/>
          </a:xfrm>
          <a:prstGeom prst="rect">
            <a:avLst/>
          </a:prstGeom>
          <a:noFill/>
          <a:ln w="9525">
            <a:noFill/>
            <a:miter lim="800000"/>
            <a:headEnd/>
            <a:tailEnd/>
          </a:ln>
        </p:spPr>
        <p:txBody>
          <a:bodyPr wrap="square">
            <a:spAutoFit/>
          </a:bodyPr>
          <a:lstStyle/>
          <a:p>
            <a:r>
              <a:rPr lang="en-US" b="1" i="1" dirty="0">
                <a:solidFill>
                  <a:srgbClr val="FFCC00"/>
                </a:solidFill>
              </a:rPr>
              <a:t>PAL XFEL, Korea –  2016/17</a:t>
            </a:r>
          </a:p>
        </p:txBody>
      </p:sp>
      <p:sp>
        <p:nvSpPr>
          <p:cNvPr id="16" name="Text Box 6"/>
          <p:cNvSpPr txBox="1">
            <a:spLocks noChangeArrowheads="1"/>
          </p:cNvSpPr>
          <p:nvPr/>
        </p:nvSpPr>
        <p:spPr bwMode="auto">
          <a:xfrm>
            <a:off x="1227161" y="3167530"/>
            <a:ext cx="3666517" cy="369332"/>
          </a:xfrm>
          <a:prstGeom prst="rect">
            <a:avLst/>
          </a:prstGeom>
          <a:noFill/>
          <a:ln w="9525">
            <a:noFill/>
            <a:miter lim="800000"/>
            <a:headEnd/>
            <a:tailEnd/>
          </a:ln>
        </p:spPr>
        <p:txBody>
          <a:bodyPr wrap="none">
            <a:spAutoFit/>
          </a:bodyPr>
          <a:lstStyle/>
          <a:p>
            <a:r>
              <a:rPr lang="en-US" b="1" i="1" dirty="0">
                <a:solidFill>
                  <a:srgbClr val="FFCC00"/>
                </a:solidFill>
              </a:rPr>
              <a:t>European XFEL, Germany –  2016/17</a:t>
            </a:r>
          </a:p>
        </p:txBody>
      </p:sp>
      <p:sp>
        <p:nvSpPr>
          <p:cNvPr id="4" name="TextBox 3">
            <a:extLst>
              <a:ext uri="{FF2B5EF4-FFF2-40B4-BE49-F238E27FC236}">
                <a16:creationId xmlns:a16="http://schemas.microsoft.com/office/drawing/2014/main" id="{76932AA3-FC01-4EC8-BECB-DC996D59F8B9}"/>
              </a:ext>
            </a:extLst>
          </p:cNvPr>
          <p:cNvSpPr txBox="1"/>
          <p:nvPr/>
        </p:nvSpPr>
        <p:spPr>
          <a:xfrm>
            <a:off x="8270570" y="911842"/>
            <a:ext cx="3979303" cy="6001643"/>
          </a:xfrm>
          <a:prstGeom prst="rect">
            <a:avLst/>
          </a:prstGeom>
          <a:noFill/>
        </p:spPr>
        <p:txBody>
          <a:bodyPr wrap="square" rtlCol="0">
            <a:spAutoFit/>
          </a:bodyPr>
          <a:lstStyle/>
          <a:p>
            <a:r>
              <a:rPr lang="en-GB" sz="2400" b="1" dirty="0"/>
              <a:t>Facility Summary</a:t>
            </a:r>
          </a:p>
          <a:p>
            <a:endParaRPr lang="en-GB" sz="2400" b="1" dirty="0"/>
          </a:p>
          <a:p>
            <a:r>
              <a:rPr lang="en-GB" sz="2400" b="1" dirty="0"/>
              <a:t>LCLS (USA)</a:t>
            </a:r>
          </a:p>
          <a:p>
            <a:r>
              <a:rPr lang="en-GB" sz="2400" b="1" dirty="0"/>
              <a:t>LCLS II &amp; LCLS II HE (USA)</a:t>
            </a:r>
          </a:p>
          <a:p>
            <a:r>
              <a:rPr lang="en-GB" sz="2400" b="1" dirty="0"/>
              <a:t>SACLA (Japan)</a:t>
            </a:r>
          </a:p>
          <a:p>
            <a:r>
              <a:rPr lang="en-GB" sz="2400" b="1" dirty="0"/>
              <a:t>European XFEL  (Germany)</a:t>
            </a:r>
          </a:p>
          <a:p>
            <a:r>
              <a:rPr lang="en-GB" sz="2400" b="1" dirty="0"/>
              <a:t>Flash I &amp; II (Germany)</a:t>
            </a:r>
          </a:p>
          <a:p>
            <a:r>
              <a:rPr lang="en-GB" sz="2400" b="1" dirty="0" err="1"/>
              <a:t>Fermi@Elettra</a:t>
            </a:r>
            <a:r>
              <a:rPr lang="en-GB" sz="2400" b="1" dirty="0"/>
              <a:t> (Italy)</a:t>
            </a:r>
          </a:p>
          <a:p>
            <a:r>
              <a:rPr lang="en-GB" sz="2400" b="1" dirty="0"/>
              <a:t>Swiss FEL  (Switzerland)</a:t>
            </a:r>
          </a:p>
          <a:p>
            <a:r>
              <a:rPr lang="en-GB" sz="2400" b="1" dirty="0"/>
              <a:t>PAL XFEL (Korea)</a:t>
            </a:r>
          </a:p>
          <a:p>
            <a:r>
              <a:rPr lang="en-GB" sz="2400" b="1" dirty="0"/>
              <a:t>Dalian Light Source (China)</a:t>
            </a:r>
          </a:p>
          <a:p>
            <a:r>
              <a:rPr lang="en-GB" sz="2400" b="1" dirty="0"/>
              <a:t>Shanghai Light Source (China)</a:t>
            </a:r>
          </a:p>
          <a:p>
            <a:endParaRPr lang="en-GB" sz="2400" b="1" dirty="0"/>
          </a:p>
          <a:p>
            <a:r>
              <a:rPr lang="en-GB" sz="2400" b="1" dirty="0"/>
              <a:t>Large investments are being made, e.g. in USA via Basic Energy Sciences of DOE</a:t>
            </a:r>
          </a:p>
        </p:txBody>
      </p:sp>
      <p:pic>
        <p:nvPicPr>
          <p:cNvPr id="17" name="Picture 16">
            <a:extLst>
              <a:ext uri="{FF2B5EF4-FFF2-40B4-BE49-F238E27FC236}">
                <a16:creationId xmlns:a16="http://schemas.microsoft.com/office/drawing/2014/main" id="{788BB3D6-8DCB-4C25-A0B3-C5A5F9BC54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2166" y="3102662"/>
            <a:ext cx="2758691" cy="1555145"/>
          </a:xfrm>
          <a:prstGeom prst="rect">
            <a:avLst/>
          </a:prstGeom>
        </p:spPr>
      </p:pic>
      <p:sp>
        <p:nvSpPr>
          <p:cNvPr id="18" name="Text Box 6">
            <a:extLst>
              <a:ext uri="{FF2B5EF4-FFF2-40B4-BE49-F238E27FC236}">
                <a16:creationId xmlns:a16="http://schemas.microsoft.com/office/drawing/2014/main" id="{07B2A7D6-588A-44E3-AC64-4207299C521A}"/>
              </a:ext>
            </a:extLst>
          </p:cNvPr>
          <p:cNvSpPr txBox="1">
            <a:spLocks noChangeArrowheads="1"/>
          </p:cNvSpPr>
          <p:nvPr/>
        </p:nvSpPr>
        <p:spPr bwMode="auto">
          <a:xfrm>
            <a:off x="5710077" y="4175950"/>
            <a:ext cx="2027093" cy="369332"/>
          </a:xfrm>
          <a:prstGeom prst="rect">
            <a:avLst/>
          </a:prstGeom>
          <a:noFill/>
          <a:ln w="9525">
            <a:noFill/>
            <a:miter lim="800000"/>
            <a:headEnd/>
            <a:tailEnd/>
          </a:ln>
        </p:spPr>
        <p:txBody>
          <a:bodyPr wrap="none">
            <a:spAutoFit/>
          </a:bodyPr>
          <a:lstStyle/>
          <a:p>
            <a:r>
              <a:rPr lang="en-US" b="1" i="1" dirty="0">
                <a:solidFill>
                  <a:srgbClr val="FFCC00"/>
                </a:solidFill>
              </a:rPr>
              <a:t>LCLS II, USA –  2021</a:t>
            </a:r>
          </a:p>
        </p:txBody>
      </p:sp>
      <p:pic>
        <p:nvPicPr>
          <p:cNvPr id="5" name="Picture 4">
            <a:extLst>
              <a:ext uri="{FF2B5EF4-FFF2-40B4-BE49-F238E27FC236}">
                <a16:creationId xmlns:a16="http://schemas.microsoft.com/office/drawing/2014/main" id="{5F36BEE7-93BD-4C09-923C-49A3CA6DE675}"/>
              </a:ext>
            </a:extLst>
          </p:cNvPr>
          <p:cNvPicPr>
            <a:picLocks noChangeAspect="1"/>
          </p:cNvPicPr>
          <p:nvPr/>
        </p:nvPicPr>
        <p:blipFill>
          <a:blip r:embed="rId8"/>
          <a:stretch>
            <a:fillRect/>
          </a:stretch>
        </p:blipFill>
        <p:spPr>
          <a:xfrm>
            <a:off x="5359396" y="4943302"/>
            <a:ext cx="2845877" cy="1625492"/>
          </a:xfrm>
          <a:prstGeom prst="rect">
            <a:avLst/>
          </a:prstGeom>
        </p:spPr>
      </p:pic>
      <p:sp>
        <p:nvSpPr>
          <p:cNvPr id="19" name="Text Box 6">
            <a:extLst>
              <a:ext uri="{FF2B5EF4-FFF2-40B4-BE49-F238E27FC236}">
                <a16:creationId xmlns:a16="http://schemas.microsoft.com/office/drawing/2014/main" id="{CE9BA831-01AE-4741-81CC-BE0334AD2B94}"/>
              </a:ext>
            </a:extLst>
          </p:cNvPr>
          <p:cNvSpPr txBox="1">
            <a:spLocks noChangeArrowheads="1"/>
          </p:cNvSpPr>
          <p:nvPr/>
        </p:nvSpPr>
        <p:spPr bwMode="auto">
          <a:xfrm>
            <a:off x="5422200" y="4977306"/>
            <a:ext cx="2789546" cy="369332"/>
          </a:xfrm>
          <a:prstGeom prst="rect">
            <a:avLst/>
          </a:prstGeom>
          <a:noFill/>
          <a:ln w="9525">
            <a:noFill/>
            <a:miter lim="800000"/>
            <a:headEnd/>
            <a:tailEnd/>
          </a:ln>
        </p:spPr>
        <p:txBody>
          <a:bodyPr wrap="none">
            <a:spAutoFit/>
          </a:bodyPr>
          <a:lstStyle/>
          <a:p>
            <a:r>
              <a:rPr lang="en-US" b="1" i="1" dirty="0">
                <a:solidFill>
                  <a:srgbClr val="FFCC00"/>
                </a:solidFill>
              </a:rPr>
              <a:t>SXFEL, Shanghai –  2018-25</a:t>
            </a:r>
          </a:p>
        </p:txBody>
      </p:sp>
    </p:spTree>
    <p:extLst>
      <p:ext uri="{BB962C8B-B14F-4D97-AF65-F5344CB8AC3E}">
        <p14:creationId xmlns:p14="http://schemas.microsoft.com/office/powerpoint/2010/main" val="7099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4"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F7EE3-0B15-47BB-854A-A9170B1D03FC}"/>
              </a:ext>
            </a:extLst>
          </p:cNvPr>
          <p:cNvSpPr>
            <a:spLocks noGrp="1"/>
          </p:cNvSpPr>
          <p:nvPr>
            <p:ph type="title"/>
          </p:nvPr>
        </p:nvSpPr>
        <p:spPr>
          <a:xfrm>
            <a:off x="838200" y="76951"/>
            <a:ext cx="10515600" cy="1325563"/>
          </a:xfrm>
        </p:spPr>
        <p:txBody>
          <a:bodyPr>
            <a:normAutofit/>
          </a:bodyPr>
          <a:lstStyle/>
          <a:p>
            <a:pPr algn="ctr"/>
            <a:r>
              <a:rPr lang="en-GB" sz="3600" b="1">
                <a:latin typeface="+mn-lt"/>
              </a:rPr>
              <a:t>UK XFEL </a:t>
            </a:r>
            <a:r>
              <a:rPr lang="en-GB" sz="3600" b="1" dirty="0">
                <a:latin typeface="+mn-lt"/>
              </a:rPr>
              <a:t>is a long range science planning exercise</a:t>
            </a:r>
          </a:p>
        </p:txBody>
      </p:sp>
      <p:sp>
        <p:nvSpPr>
          <p:cNvPr id="3" name="Content Placeholder 2">
            <a:extLst>
              <a:ext uri="{FF2B5EF4-FFF2-40B4-BE49-F238E27FC236}">
                <a16:creationId xmlns:a16="http://schemas.microsoft.com/office/drawing/2014/main" id="{2AE2C9B2-EC57-43F6-ABA4-97A6DD26E0E9}"/>
              </a:ext>
            </a:extLst>
          </p:cNvPr>
          <p:cNvSpPr>
            <a:spLocks noGrp="1"/>
          </p:cNvSpPr>
          <p:nvPr>
            <p:ph idx="1"/>
          </p:nvPr>
        </p:nvSpPr>
        <p:spPr>
          <a:xfrm>
            <a:off x="838200" y="1310235"/>
            <a:ext cx="10749742" cy="4758056"/>
          </a:xfrm>
        </p:spPr>
        <p:txBody>
          <a:bodyPr>
            <a:normAutofit fontScale="92500" lnSpcReduction="10000"/>
          </a:bodyPr>
          <a:lstStyle/>
          <a:p>
            <a:r>
              <a:rPr lang="en-GB" dirty="0"/>
              <a:t>It would deliver science for the late 2020’s, 2030’s, 40’s &amp; 50’s</a:t>
            </a:r>
          </a:p>
          <a:p>
            <a:endParaRPr lang="en-GB" dirty="0"/>
          </a:p>
          <a:p>
            <a:r>
              <a:rPr lang="en-GB" dirty="0"/>
              <a:t>It should be a cutting edge machine at first light or it could soon be obsolete</a:t>
            </a:r>
          </a:p>
          <a:p>
            <a:endParaRPr lang="en-GB" dirty="0"/>
          </a:p>
          <a:p>
            <a:r>
              <a:rPr lang="en-GB" dirty="0"/>
              <a:t>We need to take a wide view of where there will be science impact</a:t>
            </a:r>
          </a:p>
          <a:p>
            <a:endParaRPr lang="en-GB" dirty="0"/>
          </a:p>
          <a:p>
            <a:r>
              <a:rPr lang="en-GB" dirty="0"/>
              <a:t>We need to consider the full range of industrial impact in the UK</a:t>
            </a:r>
          </a:p>
          <a:p>
            <a:endParaRPr lang="en-GB" dirty="0"/>
          </a:p>
          <a:p>
            <a:r>
              <a:rPr lang="en-GB" dirty="0"/>
              <a:t>Need to see it as an important part of the international network of Light Source provision (not necessarily doing everything – but certainly doing some things better than anywhere else)</a:t>
            </a:r>
          </a:p>
        </p:txBody>
      </p:sp>
    </p:spTree>
    <p:extLst>
      <p:ext uri="{BB962C8B-B14F-4D97-AF65-F5344CB8AC3E}">
        <p14:creationId xmlns:p14="http://schemas.microsoft.com/office/powerpoint/2010/main" val="7579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F311-D08E-4037-AC78-E1866186DBBA}"/>
              </a:ext>
            </a:extLst>
          </p:cNvPr>
          <p:cNvSpPr>
            <a:spLocks noGrp="1"/>
          </p:cNvSpPr>
          <p:nvPr>
            <p:ph type="title"/>
          </p:nvPr>
        </p:nvSpPr>
        <p:spPr>
          <a:xfrm>
            <a:off x="838200" y="-87039"/>
            <a:ext cx="10515600" cy="1325563"/>
          </a:xfrm>
        </p:spPr>
        <p:txBody>
          <a:bodyPr>
            <a:normAutofit/>
          </a:bodyPr>
          <a:lstStyle/>
          <a:p>
            <a:pPr algn="ctr"/>
            <a:r>
              <a:rPr lang="en-GB" sz="3200" b="1" dirty="0">
                <a:latin typeface="+mn-lt"/>
              </a:rPr>
              <a:t>Anticipating further advances and future opportunities</a:t>
            </a:r>
          </a:p>
        </p:txBody>
      </p:sp>
      <p:sp>
        <p:nvSpPr>
          <p:cNvPr id="3" name="Content Placeholder 2">
            <a:extLst>
              <a:ext uri="{FF2B5EF4-FFF2-40B4-BE49-F238E27FC236}">
                <a16:creationId xmlns:a16="http://schemas.microsoft.com/office/drawing/2014/main" id="{1EE0FF0E-B49A-46B3-8E2B-3F061930F60D}"/>
              </a:ext>
            </a:extLst>
          </p:cNvPr>
          <p:cNvSpPr>
            <a:spLocks noGrp="1"/>
          </p:cNvSpPr>
          <p:nvPr>
            <p:ph idx="1"/>
          </p:nvPr>
        </p:nvSpPr>
        <p:spPr>
          <a:xfrm>
            <a:off x="976746" y="938934"/>
            <a:ext cx="10515600" cy="4351338"/>
          </a:xfrm>
        </p:spPr>
        <p:txBody>
          <a:bodyPr/>
          <a:lstStyle/>
          <a:p>
            <a:r>
              <a:rPr lang="en-GB" dirty="0"/>
              <a:t>The technology is not static – already in 10 years there have been remarkable improvements of performance and instrumentation</a:t>
            </a:r>
          </a:p>
          <a:p>
            <a:r>
              <a:rPr lang="en-GB" dirty="0"/>
              <a:t>Now non-linear/multidimensional X-ray spectroscopy is in reach and first pioneering work on X-ray holography, quantum imaging, attosecond science etc. are underway</a:t>
            </a:r>
          </a:p>
          <a:p>
            <a:r>
              <a:rPr lang="en-GB" dirty="0"/>
              <a:t>Methods beyond SASE are likely to become widely available (seeding - e.g. at FERMI, enhanced SASE - e.g. XLEAP, </a:t>
            </a:r>
            <a:r>
              <a:rPr lang="en-GB" dirty="0" err="1"/>
              <a:t>superradiance</a:t>
            </a:r>
            <a:r>
              <a:rPr lang="en-GB" dirty="0"/>
              <a:t> schemes, chirped schemes, XFELO and RAFEL under development etc..)</a:t>
            </a:r>
          </a:p>
          <a:p>
            <a:endParaRPr lang="en-GB" dirty="0"/>
          </a:p>
          <a:p>
            <a:endParaRPr lang="en-GB" dirty="0"/>
          </a:p>
        </p:txBody>
      </p:sp>
      <p:pic>
        <p:nvPicPr>
          <p:cNvPr id="6" name="Picture 5">
            <a:extLst>
              <a:ext uri="{FF2B5EF4-FFF2-40B4-BE49-F238E27FC236}">
                <a16:creationId xmlns:a16="http://schemas.microsoft.com/office/drawing/2014/main" id="{2A6F7204-0D39-4641-871C-3A76B8F9AD7C}"/>
              </a:ext>
            </a:extLst>
          </p:cNvPr>
          <p:cNvPicPr>
            <a:picLocks noChangeAspect="1"/>
          </p:cNvPicPr>
          <p:nvPr/>
        </p:nvPicPr>
        <p:blipFill>
          <a:blip r:embed="rId2"/>
          <a:stretch>
            <a:fillRect/>
          </a:stretch>
        </p:blipFill>
        <p:spPr>
          <a:xfrm>
            <a:off x="6096000" y="4779115"/>
            <a:ext cx="5825781" cy="1537130"/>
          </a:xfrm>
          <a:prstGeom prst="rect">
            <a:avLst/>
          </a:prstGeom>
        </p:spPr>
      </p:pic>
      <p:pic>
        <p:nvPicPr>
          <p:cNvPr id="7" name="Picture 3">
            <a:extLst>
              <a:ext uri="{FF2B5EF4-FFF2-40B4-BE49-F238E27FC236}">
                <a16:creationId xmlns:a16="http://schemas.microsoft.com/office/drawing/2014/main" id="{34D8F858-698A-4E9B-8372-AE9272EFD372}"/>
              </a:ext>
            </a:extLst>
          </p:cNvPr>
          <p:cNvPicPr>
            <a:picLocks noChangeAspect="1" noChangeArrowheads="1"/>
          </p:cNvPicPr>
          <p:nvPr/>
        </p:nvPicPr>
        <p:blipFill>
          <a:blip r:embed="rId3" cstate="print"/>
          <a:srcRect/>
          <a:stretch>
            <a:fillRect/>
          </a:stretch>
        </p:blipFill>
        <p:spPr bwMode="auto">
          <a:xfrm>
            <a:off x="354676" y="4372638"/>
            <a:ext cx="5150718" cy="2080962"/>
          </a:xfrm>
          <a:prstGeom prst="rect">
            <a:avLst/>
          </a:prstGeom>
          <a:noFill/>
          <a:ln w="9525">
            <a:noFill/>
            <a:miter lim="800000"/>
            <a:headEnd/>
            <a:tailEnd/>
          </a:ln>
        </p:spPr>
      </p:pic>
      <p:sp>
        <p:nvSpPr>
          <p:cNvPr id="4" name="TextBox 3">
            <a:extLst>
              <a:ext uri="{FF2B5EF4-FFF2-40B4-BE49-F238E27FC236}">
                <a16:creationId xmlns:a16="http://schemas.microsoft.com/office/drawing/2014/main" id="{986BFBA4-1CE5-4138-BEA1-D08B64D3E69A}"/>
              </a:ext>
            </a:extLst>
          </p:cNvPr>
          <p:cNvSpPr txBox="1"/>
          <p:nvPr/>
        </p:nvSpPr>
        <p:spPr>
          <a:xfrm>
            <a:off x="838200" y="6373547"/>
            <a:ext cx="4287982" cy="369332"/>
          </a:xfrm>
          <a:prstGeom prst="rect">
            <a:avLst/>
          </a:prstGeom>
          <a:noFill/>
        </p:spPr>
        <p:txBody>
          <a:bodyPr wrap="square" rtlCol="0">
            <a:spAutoFit/>
          </a:bodyPr>
          <a:lstStyle/>
          <a:p>
            <a:r>
              <a:rPr lang="en-GB" b="1" dirty="0"/>
              <a:t>Echo enhanced seeding @ FERMI (2019)</a:t>
            </a:r>
          </a:p>
        </p:txBody>
      </p:sp>
      <p:sp>
        <p:nvSpPr>
          <p:cNvPr id="8" name="TextBox 7">
            <a:extLst>
              <a:ext uri="{FF2B5EF4-FFF2-40B4-BE49-F238E27FC236}">
                <a16:creationId xmlns:a16="http://schemas.microsoft.com/office/drawing/2014/main" id="{4CEA4645-F38D-4AFF-A954-E39AC2C1CEF1}"/>
              </a:ext>
            </a:extLst>
          </p:cNvPr>
          <p:cNvSpPr txBox="1"/>
          <p:nvPr/>
        </p:nvSpPr>
        <p:spPr>
          <a:xfrm>
            <a:off x="6477000" y="6373547"/>
            <a:ext cx="5360324" cy="369332"/>
          </a:xfrm>
          <a:prstGeom prst="rect">
            <a:avLst/>
          </a:prstGeom>
          <a:noFill/>
        </p:spPr>
        <p:txBody>
          <a:bodyPr wrap="square" rtlCol="0">
            <a:spAutoFit/>
          </a:bodyPr>
          <a:lstStyle/>
          <a:p>
            <a:r>
              <a:rPr lang="en-GB" b="1" dirty="0"/>
              <a:t>XLEAP two-colour attosecond pulses @ LCLS (2019</a:t>
            </a:r>
            <a:r>
              <a:rPr lang="en-GB" dirty="0"/>
              <a:t>)</a:t>
            </a:r>
          </a:p>
        </p:txBody>
      </p:sp>
    </p:spTree>
    <p:extLst>
      <p:ext uri="{BB962C8B-B14F-4D97-AF65-F5344CB8AC3E}">
        <p14:creationId xmlns:p14="http://schemas.microsoft.com/office/powerpoint/2010/main" val="190972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age" ma:contentTypeID="0x010100C568DB52D9D0A14D9B2FDCC96666E9F2007948130EC3DB064584E219954237AF3900FA4500E3FA099F4BB09FDB9D4681DE79" ma:contentTypeVersion="2" ma:contentTypeDescription="Page is a system content type template created by the Publishing Resources feature. The column templates from Page will be added to all Pages libraries created by the Publishing feature." ma:contentTypeScope="" ma:versionID="8e8e29e3accdb634f5f8b58b6a550fa3">
  <xsd:schema xmlns:xsd="http://www.w3.org/2001/XMLSchema" xmlns:xs="http://www.w3.org/2001/XMLSchema" xmlns:p="http://schemas.microsoft.com/office/2006/metadata/properties" xmlns:ns1="http://schemas.microsoft.com/sharepoint/v3" targetNamespace="http://schemas.microsoft.com/office/2006/metadata/properties" ma:root="true" ma:fieldsID="d2352f5f6ebb7d0e9cf8adfc9693d0b1" ns1:_="">
    <xsd:import namespace="http://schemas.microsoft.com/sharepoint/v3"/>
    <xsd:element name="properties">
      <xsd:complexType>
        <xsd:sequence>
          <xsd:element name="documentManagement">
            <xsd:complexType>
              <xsd:all>
                <xsd:element ref="ns1:Comments" minOccurs="0"/>
                <xsd:element ref="ns1:PublishingStartDate" minOccurs="0"/>
                <xsd:element ref="ns1:PublishingExpirationDate" minOccurs="0"/>
                <xsd:element ref="ns1:PublishingContact" minOccurs="0"/>
                <xsd:element ref="ns1:PublishingContactEmail" minOccurs="0"/>
                <xsd:element ref="ns1:PublishingContactName" minOccurs="0"/>
                <xsd:element ref="ns1:PublishingContactPicture" minOccurs="0"/>
                <xsd:element ref="ns1:PublishingPageLayout" minOccurs="0"/>
                <xsd:element ref="ns1:PublishingVariationGroupID" minOccurs="0"/>
                <xsd:element ref="ns1:PublishingVariationRelationshipLinkFieldID" minOccurs="0"/>
                <xsd:element ref="ns1:PublishingRollupImage" minOccurs="0"/>
                <xsd:element ref="ns1:Audience" minOccurs="0"/>
                <xsd:element ref="ns1:PublishingIsFurlPage" minOccurs="0"/>
                <xsd:element ref="ns1:SeoBrowserTitle" minOccurs="0"/>
                <xsd:element ref="ns1:SeoMetaDescription" minOccurs="0"/>
                <xsd:element ref="ns1:SeoKeywords" minOccurs="0"/>
                <xsd:element ref="ns1:SeoRobotsNoIndex"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8" nillable="true" ma:displayName="Comments" ma:internalName="Comments">
      <xsd:simpleType>
        <xsd:restriction base="dms:Note">
          <xsd:maxLength value="255"/>
        </xsd:restriction>
      </xsd:simpleType>
    </xsd:element>
    <xsd:element name="PublishingStartDate" ma:index="9"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0"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PublishingContact" ma:index="11" nillable="true" ma:displayName="Contact" ma:description="Contact is a site column created by the Publishing feature. It is used on the Page Content Type as the person or group who is the contact person for the page." ma:list="UserInfo" ma:internalName="Publishing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ingContactEmail" ma:index="12" nillable="true" ma:displayName="Contact E-Mail Address" ma:description="Contact E-mail Address is a site column created by the Publishing feature. It is used on the Page Content Type as the e-mail address of the person or group who is the contact person for the page." ma:internalName="PublishingContactEmail">
      <xsd:simpleType>
        <xsd:restriction base="dms:Text">
          <xsd:maxLength value="255"/>
        </xsd:restriction>
      </xsd:simpleType>
    </xsd:element>
    <xsd:element name="PublishingContactName" ma:index="13" nillable="true" ma:displayName="Contact Name" ma:description="Contact Name is a site column created by the Publishing feature. It is used on the Page Content Type as the name of the person or group who is the contact person for the page." ma:internalName="PublishingContactName">
      <xsd:simpleType>
        <xsd:restriction base="dms:Text">
          <xsd:maxLength value="255"/>
        </xsd:restriction>
      </xsd:simpleType>
    </xsd:element>
    <xsd:element name="PublishingContactPicture" ma:index="14" nillable="true" ma:displayName="Contact Picture" ma:description="Contact Picture is a site column created by the Publishing feature. It is used on the Page Content Type as the picture of the user or group who is the contact person for the page." ma:format="Image" ma:internalName="PublishingContactPicture">
      <xsd:complexType>
        <xsd:complexContent>
          <xsd:extension base="dms:URL">
            <xsd:sequence>
              <xsd:element name="Url" type="dms:ValidUrl" minOccurs="0" nillable="true"/>
              <xsd:element name="Description" type="xsd:string" nillable="true"/>
            </xsd:sequence>
          </xsd:extension>
        </xsd:complexContent>
      </xsd:complexType>
    </xsd:element>
    <xsd:element name="PublishingPageLayout" ma:index="15" nillable="true" ma:displayName="Page Layout" ma:description="" ma:internalName="PublishingPageLayout"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PublishingVariationGroupID" ma:index="16" nillable="true" ma:displayName="Variation Group ID" ma:description="" ma:hidden="true" ma:internalName="PublishingVariationGroupID">
      <xsd:simpleType>
        <xsd:restriction base="dms:Text">
          <xsd:maxLength value="255"/>
        </xsd:restriction>
      </xsd:simpleType>
    </xsd:element>
    <xsd:element name="PublishingVariationRelationshipLinkFieldID" ma:index="17" nillable="true" ma:displayName="Variation Relationship Link" ma:description="" ma:hidden="true" ma:internalName="PublishingVariationRelationshipLinkFieldID">
      <xsd:complexType>
        <xsd:complexContent>
          <xsd:extension base="dms:URL">
            <xsd:sequence>
              <xsd:element name="Url" type="dms:ValidUrl" minOccurs="0" nillable="true"/>
              <xsd:element name="Description" type="xsd:string" nillable="true"/>
            </xsd:sequence>
          </xsd:extension>
        </xsd:complexContent>
      </xsd:complexType>
    </xsd:element>
    <xsd:element name="PublishingRollupImage" ma:index="18" nillable="true" ma:displayName="Rollup Image" ma:description="Rollup Image is a site column created by the Publishing feature. It is used on the Page Content Type as the image for the page shown in content roll-ups such as the Content By Search web part." ma:internalName="PublishingRollupImage">
      <xsd:simpleType>
        <xsd:restriction base="dms:Unknown"/>
      </xsd:simpleType>
    </xsd:element>
    <xsd:element name="Audience" ma:index="19" nillable="true" ma:displayName="Target Audiences" ma:description="Target Audiences is a site column created by the Publishing feature. It is used to specify audiences to which this page will be targeted." ma:internalName="Audience">
      <xsd:simpleType>
        <xsd:restriction base="dms:Unknown"/>
      </xsd:simpleType>
    </xsd:element>
    <xsd:element name="PublishingIsFurlPage" ma:index="20" nillable="true" ma:displayName="Hide physical URLs from search" ma:description="If checked, the physical URL of this page will not appear in search results. Friendly URLs assigned to this page will always appear." ma:internalName="PublishingIsFurlPage">
      <xsd:simpleType>
        <xsd:restriction base="dms:Boolean"/>
      </xsd:simpleType>
    </xsd:element>
    <xsd:element name="SeoBrowserTitle" ma:index="21" nillable="true" ma:displayName="Browser Title" ma:description="Browser Title is a site column created by the Publishing feature. It is used as the title that appears at the top of a browser window and may appear in Internet search results." ma:hidden="true" ma:internalName="SeoBrowserTitle">
      <xsd:simpleType>
        <xsd:restriction base="dms:Text"/>
      </xsd:simpleType>
    </xsd:element>
    <xsd:element name="SeoMetaDescription" ma:index="22" nillable="true" ma:displayName="Meta Description" ma:description="Meta Description is a site column created by the Publishing feature. Internet search engines may display this description in search results pages." ma:hidden="true" ma:internalName="SeoMetaDescription">
      <xsd:simpleType>
        <xsd:restriction base="dms:Text"/>
      </xsd:simpleType>
    </xsd:element>
    <xsd:element name="SeoKeywords" ma:index="23" nillable="true" ma:displayName="Meta Keywords" ma:description="Meta Keywords" ma:hidden="true" ma:internalName="SeoKeywords">
      <xsd:simpleType>
        <xsd:restriction base="dms:Text"/>
      </xsd:simpleType>
    </xsd:element>
    <xsd:element name="SeoRobotsNoIndex" ma:index="24" nillable="true" ma:displayName="Hide from Internet Search Engines" ma:description="Hide from Internet Search Engines is a site column created by the Publishing feature. It is used to indicate to search engine crawlers that a particular page should not be indexed." ma:hidden="true" ma:internalName="RobotsNoIndex">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RollupImage xmlns="http://schemas.microsoft.com/sharepoint/v3" xsi:nil="true"/>
    <PublishingContactEmail xmlns="http://schemas.microsoft.com/sharepoint/v3" xsi:nil="true"/>
    <PublishingVariationRelationshipLinkFieldID xmlns="http://schemas.microsoft.com/sharepoint/v3">
      <Url xsi:nil="true"/>
      <Description xsi:nil="true"/>
    </PublishingVariationRelationshipLinkFieldID>
    <SeoKeywords xmlns="http://schemas.microsoft.com/sharepoint/v3" xsi:nil="true"/>
    <PublishingVariationGroupID xmlns="http://schemas.microsoft.com/sharepoint/v3" xsi:nil="true"/>
    <Audience xmlns="http://schemas.microsoft.com/sharepoint/v3" xsi:nil="true"/>
    <PublishingIsFurlPage xmlns="http://schemas.microsoft.com/sharepoint/v3">false</PublishingIsFurlPage>
    <PublishingExpirationDate xmlns="http://schemas.microsoft.com/sharepoint/v3" xsi:nil="true"/>
    <SeoBrowserTitle xmlns="http://schemas.microsoft.com/sharepoint/v3" xsi:nil="true"/>
    <PublishingContactPicture xmlns="http://schemas.microsoft.com/sharepoint/v3">
      <Url xsi:nil="true"/>
      <Description xsi:nil="true"/>
    </PublishingContactPicture>
    <PublishingStartDate xmlns="http://schemas.microsoft.com/sharepoint/v3" xsi:nil="true"/>
    <SeoRobotsNoIndex xmlns="http://schemas.microsoft.com/sharepoint/v3" xsi:nil="true"/>
    <SeoMetaDescription xmlns="http://schemas.microsoft.com/sharepoint/v3" xsi:nil="true"/>
    <PublishingContact xmlns="http://schemas.microsoft.com/sharepoint/v3">
      <UserInfo>
        <DisplayName/>
        <AccountId xsi:nil="true"/>
        <AccountType/>
      </UserInfo>
    </PublishingContact>
    <PublishingContactName xmlns="http://schemas.microsoft.com/sharepoint/v3" xsi:nil="true"/>
    <Comments xmlns="http://schemas.microsoft.com/sharepoint/v3" xsi:nil="true"/>
  </documentManagement>
</p:properties>
</file>

<file path=customXml/itemProps1.xml><?xml version="1.0" encoding="utf-8"?>
<ds:datastoreItem xmlns:ds="http://schemas.openxmlformats.org/officeDocument/2006/customXml" ds:itemID="{6A550BED-2827-4D3E-8F63-47D0FCB56DAF}"/>
</file>

<file path=customXml/itemProps2.xml><?xml version="1.0" encoding="utf-8"?>
<ds:datastoreItem xmlns:ds="http://schemas.openxmlformats.org/officeDocument/2006/customXml" ds:itemID="{869F6A10-5E87-4901-BC6A-4D739E10C9BC}"/>
</file>

<file path=customXml/itemProps3.xml><?xml version="1.0" encoding="utf-8"?>
<ds:datastoreItem xmlns:ds="http://schemas.openxmlformats.org/officeDocument/2006/customXml" ds:itemID="{A53A52A4-4880-4D35-81B2-5A0374F19DC0}"/>
</file>

<file path=docProps/app.xml><?xml version="1.0" encoding="utf-8"?>
<Properties xmlns="http://schemas.openxmlformats.org/officeDocument/2006/extended-properties" xmlns:vt="http://schemas.openxmlformats.org/officeDocument/2006/docPropsVTypes">
  <TotalTime>1166</TotalTime>
  <Words>1212</Words>
  <Application>Microsoft Office PowerPoint</Application>
  <PresentationFormat>Widescreen</PresentationFormat>
  <Paragraphs>129</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Science Case Update for a  UK X-ray Free Electron Laser (UK XFEL) </vt:lpstr>
      <vt:lpstr>Science Team</vt:lpstr>
      <vt:lpstr>PowerPoint Presentation</vt:lpstr>
      <vt:lpstr>Science Opportunities with XFELs</vt:lpstr>
      <vt:lpstr>Primary science driver is access to timescales not accessible to other x-ray photon sources</vt:lpstr>
      <vt:lpstr>PowerPoint Presentation</vt:lpstr>
      <vt:lpstr>PowerPoint Presentation</vt:lpstr>
      <vt:lpstr>UK XFEL is a long range science planning exercise</vt:lpstr>
      <vt:lpstr>Anticipating further advances and future opportunities</vt:lpstr>
      <vt:lpstr>Options might include:</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 XFEL Science Case Exercise Briefing</dc:title>
  <dc:creator>Marangos, Jon P</dc:creator>
  <cp:lastModifiedBy>Marangos, Jon P</cp:lastModifiedBy>
  <cp:revision>304</cp:revision>
  <dcterms:created xsi:type="dcterms:W3CDTF">2019-05-08T11:28:59Z</dcterms:created>
  <dcterms:modified xsi:type="dcterms:W3CDTF">2019-11-18T14:56:58Z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0x010100C568DB52D9D0A14D9B2FDCC96666E9F2007948130EC3DB064584E219954237AF3900FA4500E3FA099F4BB09FDB9D4681DE79</vt:lpwstr>
  </property>
</Properties>
</file>